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sldIdLst>
    <p:sldId id="256" r:id="rId5"/>
    <p:sldId id="258" r:id="rId6"/>
    <p:sldId id="261" r:id="rId7"/>
    <p:sldId id="264" r:id="rId8"/>
    <p:sldId id="266" r:id="rId9"/>
    <p:sldId id="268" r:id="rId10"/>
    <p:sldId id="269" r:id="rId11"/>
    <p:sldId id="272" r:id="rId12"/>
    <p:sldId id="271" r:id="rId13"/>
    <p:sldId id="270" r:id="rId14"/>
    <p:sldId id="287" r:id="rId15"/>
    <p:sldId id="289" r:id="rId16"/>
    <p:sldId id="288" r:id="rId17"/>
    <p:sldId id="285" r:id="rId18"/>
    <p:sldId id="290" r:id="rId19"/>
    <p:sldId id="278" r:id="rId20"/>
    <p:sldId id="279" r:id="rId21"/>
    <p:sldId id="280" r:id="rId22"/>
    <p:sldId id="281" r:id="rId23"/>
    <p:sldId id="282" r:id="rId24"/>
    <p:sldId id="283" r:id="rId25"/>
    <p:sldId id="291" r:id="rId26"/>
    <p:sldId id="263" r:id="rId27"/>
  </p:sldIdLst>
  <p:sldSz cx="12192000" cy="6858000"/>
  <p:notesSz cx="6858000" cy="9144000"/>
  <p:embeddedFontLs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Oswald" panose="02000503000000000000" pitchFamily="2" charset="0"/>
      <p:regular r:id="rId33"/>
    </p:embeddedFont>
    <p:embeddedFont>
      <p:font typeface="Segoe UI Light" panose="020B0502040204020203" pitchFamily="34" charset="0"/>
      <p:regular r:id="rId34"/>
      <p:italic r:id="rId35"/>
    </p:embeddedFont>
    <p:embeddedFont>
      <p:font typeface="Segoe UI Black" panose="020B0A02040204020203" pitchFamily="34" charset="0"/>
      <p:bold r:id="rId36"/>
      <p:boldItalic r:id="rId37"/>
    </p:embeddedFont>
    <p:embeddedFont>
      <p:font typeface="Segoe UI Semilight" panose="020B0402040204020203" pitchFamily="34" charset="0"/>
      <p:regular r:id="rId38"/>
      <p:italic r:id="rId39"/>
    </p:embeddedFont>
    <p:embeddedFont>
      <p:font typeface="Segoe UI Semibold" panose="020B0702040204020203" pitchFamily="34" charset="0"/>
      <p:bold r:id="rId40"/>
      <p:boldItalic r:id="rId41"/>
    </p:embeddedFont>
    <p:embeddedFont>
      <p:font typeface="Segoe WP Semibold" panose="020B0702040204020203" pitchFamily="34" charset="0"/>
      <p:bold r:id="rId42"/>
    </p:embeddedFont>
    <p:embeddedFont>
      <p:font typeface="Lucida Console" panose="020B0609040504020204" pitchFamily="49" charset="0"/>
      <p:regular r:id="rId43"/>
    </p:embeddedFont>
    <p:embeddedFont>
      <p:font typeface="Myriad Pro Cond" panose="020B0506030403020204" charset="0"/>
      <p:regular r:id="rId44"/>
      <p:bold r:id="rId45"/>
      <p:italic r:id="rId46"/>
      <p:boldItalic r:id="rId47"/>
    </p:embeddedFont>
    <p:embeddedFont>
      <p:font typeface="Segoe UI Symbol" panose="020B0502040204020203" pitchFamily="34" charset="0"/>
      <p:regular r:id="rId48"/>
    </p:embeddedFont>
    <p:embeddedFont>
      <p:font typeface="Myanmar Text" panose="020B0502040204020203" pitchFamily="34" charset="0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AFFA"/>
    <a:srgbClr val="A5416F"/>
    <a:srgbClr val="FED927"/>
    <a:srgbClr val="262626"/>
    <a:srgbClr val="75B41A"/>
    <a:srgbClr val="78B4F7"/>
    <a:srgbClr val="2F8BF2"/>
    <a:srgbClr val="FFA720"/>
    <a:srgbClr val="523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7" autoAdjust="0"/>
    <p:restoredTop sz="86554" autoAdjust="0"/>
  </p:normalViewPr>
  <p:slideViewPr>
    <p:cSldViewPr snapToGrid="0">
      <p:cViewPr varScale="1">
        <p:scale>
          <a:sx n="84" d="100"/>
          <a:sy n="84" d="100"/>
        </p:scale>
        <p:origin x="36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latin typeface="Myriad Pro Cond" panose="020B0506030403020204" charset="0"/>
              </a:rPr>
              <a:t>The gap widens between SP Online and On-</a:t>
            </a:r>
            <a:r>
              <a:rPr lang="en-US" sz="2400" dirty="0" err="1">
                <a:latin typeface="Myriad Pro Cond" panose="020B0506030403020204" charset="0"/>
              </a:rPr>
              <a:t>Prem</a:t>
            </a:r>
            <a:endParaRPr lang="fr-FR" sz="2400" dirty="0">
              <a:latin typeface="Myriad Pro Cond" panose="020B0506030403020204" charset="0"/>
            </a:endParaRPr>
          </a:p>
        </c:rich>
      </c:tx>
      <c:layout>
        <c:manualLayout>
          <c:xMode val="edge"/>
          <c:yMode val="edge"/>
          <c:x val="0.28698466207349083"/>
          <c:y val="0.17971356740386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9002436023622046"/>
          <c:y val="1.4782061047307211E-2"/>
          <c:w val="0.77551431723011743"/>
          <c:h val="0.6984405942480810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Number of available CmdLets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 w="28575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2"/>
                <c:pt idx="0">
                  <c:v>SharePoint On-Prem</c:v>
                </c:pt>
                <c:pt idx="1">
                  <c:v>SharePoint Online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964</c:v>
                </c:pt>
                <c:pt idx="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EF-426F-83D6-3FD550D62BE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9"/>
        <c:overlap val="-53"/>
        <c:axId val="44399232"/>
        <c:axId val="61273216"/>
      </c:barChart>
      <c:catAx>
        <c:axId val="443992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 Cond" panose="020B0506030403020204" charset="0"/>
                <a:ea typeface="+mn-ea"/>
                <a:cs typeface="+mn-cs"/>
              </a:defRPr>
            </a:pPr>
            <a:endParaRPr lang="fr-FR"/>
          </a:p>
        </c:txPr>
        <c:crossAx val="61273216"/>
        <c:crosses val="autoZero"/>
        <c:auto val="1"/>
        <c:lblAlgn val="ctr"/>
        <c:lblOffset val="100"/>
        <c:noMultiLvlLbl val="0"/>
      </c:catAx>
      <c:valAx>
        <c:axId val="61273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439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018939468503937"/>
          <c:y val="0.73361894458728005"/>
          <c:w val="0.27803928805774275"/>
          <c:h val="0.10566267476378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yriad Pro Cond" panose="020B050603040302020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4CB113-03CC-465C-8457-73D0E3901DE8}" type="doc">
      <dgm:prSet loTypeId="urn:microsoft.com/office/officeart/2005/8/layout/process4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C34DCDEA-1D86-4EB6-800D-6BCD4AFA212C}">
      <dgm:prSet phldrT="[Texte]" custT="1"/>
      <dgm:spPr>
        <a:xfrm rot="10800000">
          <a:off x="0" y="1335"/>
          <a:ext cx="3810000" cy="1084049"/>
        </a:xfrm>
        <a:prstGeom prst="upArrowCallout">
          <a:avLst/>
        </a:prstGeom>
        <a:gradFill rotWithShape="0">
          <a:gsLst>
            <a:gs pos="0">
              <a:srgbClr val="8BAB42">
                <a:hueOff val="6639025"/>
                <a:satOff val="-5461"/>
                <a:lumOff val="6078"/>
                <a:alphaOff val="0"/>
                <a:tint val="100000"/>
                <a:shade val="100000"/>
                <a:satMod val="130000"/>
              </a:srgbClr>
            </a:gs>
            <a:gs pos="100000">
              <a:srgbClr val="8BAB42">
                <a:hueOff val="6639025"/>
                <a:satOff val="-5461"/>
                <a:lumOff val="607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fr-FR" sz="2800" b="1" dirty="0" err="1">
              <a:solidFill>
                <a:srgbClr val="000000"/>
              </a:solidFill>
              <a:latin typeface="Oswald"/>
              <a:ea typeface="+mn-ea"/>
              <a:cs typeface="Segoe UI Light" panose="020B0502040204020203" pitchFamily="34" charset="0"/>
            </a:rPr>
            <a:t>SPSite</a:t>
          </a:r>
          <a:endParaRPr lang="fr-FR" sz="2800" b="1" dirty="0">
            <a:solidFill>
              <a:srgbClr val="000000"/>
            </a:solidFill>
            <a:latin typeface="Oswald"/>
            <a:ea typeface="+mn-ea"/>
            <a:cs typeface="Segoe UI Light" panose="020B0502040204020203" pitchFamily="34" charset="0"/>
          </a:endParaRPr>
        </a:p>
      </dgm:t>
    </dgm:pt>
    <dgm:pt modelId="{3B2522CE-8E99-41CD-AF6B-80A4D54D624D}" type="parTrans" cxnId="{29B87DE9-0A24-4E87-9594-FD878833FA71}">
      <dgm:prSet/>
      <dgm:spPr/>
      <dgm:t>
        <a:bodyPr/>
        <a:lstStyle/>
        <a:p>
          <a:endParaRPr lang="fr-FR" sz="2400" b="1">
            <a:solidFill>
              <a:schemeClr val="tx1"/>
            </a:solidFill>
            <a:latin typeface="Oswald"/>
          </a:endParaRPr>
        </a:p>
      </dgm:t>
    </dgm:pt>
    <dgm:pt modelId="{1804BE2D-C817-4E51-8C92-9476CFB59A7B}" type="sibTrans" cxnId="{29B87DE9-0A24-4E87-9594-FD878833FA71}">
      <dgm:prSet/>
      <dgm:spPr/>
      <dgm:t>
        <a:bodyPr/>
        <a:lstStyle/>
        <a:p>
          <a:endParaRPr lang="fr-FR" sz="2400" b="1">
            <a:solidFill>
              <a:schemeClr val="tx1"/>
            </a:solidFill>
            <a:latin typeface="Oswald"/>
          </a:endParaRPr>
        </a:p>
      </dgm:t>
    </dgm:pt>
    <dgm:pt modelId="{EEBD678E-E4A3-46E1-9335-DA21BB986E39}">
      <dgm:prSet phldrT="[Texte]" custT="1"/>
      <dgm:spPr>
        <a:xfrm rot="10800000">
          <a:off x="0" y="1074812"/>
          <a:ext cx="3810000" cy="1084049"/>
        </a:xfrm>
        <a:prstGeom prst="upArrowCallout">
          <a:avLst/>
        </a:prstGeom>
        <a:gradFill rotWithShape="0">
          <a:gsLst>
            <a:gs pos="0">
              <a:srgbClr val="8BAB42">
                <a:hueOff val="4426017"/>
                <a:satOff val="-3641"/>
                <a:lumOff val="4052"/>
                <a:alphaOff val="0"/>
                <a:tint val="100000"/>
                <a:shade val="100000"/>
                <a:satMod val="130000"/>
              </a:srgbClr>
            </a:gs>
            <a:gs pos="100000">
              <a:srgbClr val="8BAB42">
                <a:hueOff val="4426017"/>
                <a:satOff val="-3641"/>
                <a:lumOff val="4052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fr-FR" sz="2800" b="1" dirty="0" err="1">
              <a:solidFill>
                <a:srgbClr val="000000"/>
              </a:solidFill>
              <a:latin typeface="Oswald"/>
              <a:ea typeface="+mn-ea"/>
              <a:cs typeface="Segoe UI Light" panose="020B0502040204020203" pitchFamily="34" charset="0"/>
            </a:rPr>
            <a:t>SPWeb</a:t>
          </a:r>
          <a:endParaRPr lang="fr-FR" sz="2800" b="1" dirty="0">
            <a:solidFill>
              <a:srgbClr val="000000"/>
            </a:solidFill>
            <a:latin typeface="Oswald"/>
            <a:ea typeface="+mn-ea"/>
            <a:cs typeface="Segoe UI Light" panose="020B0502040204020203" pitchFamily="34" charset="0"/>
          </a:endParaRPr>
        </a:p>
      </dgm:t>
    </dgm:pt>
    <dgm:pt modelId="{28B58E0D-BEEB-4580-B82C-30561AE4C92F}" type="parTrans" cxnId="{186764C8-D27F-4970-A06C-EEC66EA08DDC}">
      <dgm:prSet/>
      <dgm:spPr/>
      <dgm:t>
        <a:bodyPr/>
        <a:lstStyle/>
        <a:p>
          <a:endParaRPr lang="fr-FR" sz="2400" b="1">
            <a:solidFill>
              <a:schemeClr val="tx1"/>
            </a:solidFill>
            <a:latin typeface="Oswald"/>
          </a:endParaRPr>
        </a:p>
      </dgm:t>
    </dgm:pt>
    <dgm:pt modelId="{4B76C390-4F9F-4AC4-A130-DEC39F9C42EA}" type="sibTrans" cxnId="{186764C8-D27F-4970-A06C-EEC66EA08DDC}">
      <dgm:prSet/>
      <dgm:spPr/>
      <dgm:t>
        <a:bodyPr/>
        <a:lstStyle/>
        <a:p>
          <a:endParaRPr lang="fr-FR" sz="2400" b="1">
            <a:solidFill>
              <a:schemeClr val="tx1"/>
            </a:solidFill>
            <a:latin typeface="Oswald"/>
          </a:endParaRPr>
        </a:p>
      </dgm:t>
    </dgm:pt>
    <dgm:pt modelId="{5C864C84-AFD2-423E-AA6F-2D9453BBBC5B}">
      <dgm:prSet phldrT="[Texte]" custT="1"/>
      <dgm:spPr>
        <a:xfrm rot="10800000">
          <a:off x="0" y="2148289"/>
          <a:ext cx="3810000" cy="1084049"/>
        </a:xfrm>
        <a:prstGeom prst="upArrowCallout">
          <a:avLst/>
        </a:prstGeom>
        <a:gradFill rotWithShape="0">
          <a:gsLst>
            <a:gs pos="0">
              <a:srgbClr val="8BAB42">
                <a:hueOff val="2213008"/>
                <a:satOff val="-1820"/>
                <a:lumOff val="2026"/>
                <a:alphaOff val="0"/>
                <a:tint val="100000"/>
                <a:shade val="100000"/>
                <a:satMod val="130000"/>
              </a:srgbClr>
            </a:gs>
            <a:gs pos="100000">
              <a:srgbClr val="8BAB42">
                <a:hueOff val="2213008"/>
                <a:satOff val="-1820"/>
                <a:lumOff val="2026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fr-FR" sz="2800" b="1" dirty="0" err="1">
              <a:solidFill>
                <a:srgbClr val="000000"/>
              </a:solidFill>
              <a:latin typeface="Oswald"/>
              <a:ea typeface="+mn-ea"/>
              <a:cs typeface="Segoe UI Light" panose="020B0502040204020203" pitchFamily="34" charset="0"/>
            </a:rPr>
            <a:t>SPList</a:t>
          </a:r>
          <a:endParaRPr lang="fr-FR" sz="2400" b="1" dirty="0">
            <a:solidFill>
              <a:srgbClr val="000000"/>
            </a:solidFill>
            <a:latin typeface="Oswald"/>
            <a:ea typeface="+mn-ea"/>
            <a:cs typeface="Segoe UI Light" panose="020B0502040204020203" pitchFamily="34" charset="0"/>
          </a:endParaRPr>
        </a:p>
      </dgm:t>
    </dgm:pt>
    <dgm:pt modelId="{39AD20FE-93EF-4EA2-8499-6DE651EED2BD}" type="parTrans" cxnId="{6736C4E6-76A1-40F0-A103-C28355D158A9}">
      <dgm:prSet/>
      <dgm:spPr/>
      <dgm:t>
        <a:bodyPr/>
        <a:lstStyle/>
        <a:p>
          <a:endParaRPr lang="fr-FR" sz="2400" b="1">
            <a:solidFill>
              <a:schemeClr val="tx1"/>
            </a:solidFill>
            <a:latin typeface="Oswald"/>
          </a:endParaRPr>
        </a:p>
      </dgm:t>
    </dgm:pt>
    <dgm:pt modelId="{6740446E-D8EF-4B30-85E0-DEB26B07B311}" type="sibTrans" cxnId="{6736C4E6-76A1-40F0-A103-C28355D158A9}">
      <dgm:prSet/>
      <dgm:spPr/>
      <dgm:t>
        <a:bodyPr/>
        <a:lstStyle/>
        <a:p>
          <a:endParaRPr lang="fr-FR" sz="2400" b="1">
            <a:solidFill>
              <a:schemeClr val="tx1"/>
            </a:solidFill>
            <a:latin typeface="Oswald"/>
          </a:endParaRPr>
        </a:p>
      </dgm:t>
    </dgm:pt>
    <dgm:pt modelId="{D6F355F9-F25F-47F3-8B33-B23039DEAE18}">
      <dgm:prSet phldrT="[Texte]" custT="1"/>
      <dgm:spPr>
        <a:xfrm>
          <a:off x="0" y="3221765"/>
          <a:ext cx="3810000" cy="704843"/>
        </a:xfrm>
        <a:prstGeom prst="rect">
          <a:avLst/>
        </a:prstGeom>
        <a:gradFill rotWithShape="0">
          <a:gsLst>
            <a:gs pos="0">
              <a:srgbClr val="8BAB4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8BAB4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fr-FR" sz="2800" b="1" dirty="0" err="1">
              <a:solidFill>
                <a:srgbClr val="000000"/>
              </a:solidFill>
              <a:latin typeface="Oswald"/>
              <a:ea typeface="+mn-ea"/>
              <a:cs typeface="Segoe UI Light" panose="020B0502040204020203" pitchFamily="34" charset="0"/>
            </a:rPr>
            <a:t>SPListItem</a:t>
          </a:r>
          <a:endParaRPr lang="fr-FR" sz="2400" b="1" dirty="0">
            <a:solidFill>
              <a:srgbClr val="000000"/>
            </a:solidFill>
            <a:latin typeface="Oswald"/>
            <a:ea typeface="+mn-ea"/>
            <a:cs typeface="Segoe UI Light" panose="020B0502040204020203" pitchFamily="34" charset="0"/>
          </a:endParaRPr>
        </a:p>
      </dgm:t>
    </dgm:pt>
    <dgm:pt modelId="{03B8ABAE-EB04-498A-8BF0-F428D2EF9FB5}" type="parTrans" cxnId="{D93F0C13-0401-4891-9BFF-8D421DCA3EC2}">
      <dgm:prSet/>
      <dgm:spPr/>
      <dgm:t>
        <a:bodyPr/>
        <a:lstStyle/>
        <a:p>
          <a:endParaRPr lang="fr-FR" sz="2400" b="1">
            <a:solidFill>
              <a:schemeClr val="tx1"/>
            </a:solidFill>
            <a:latin typeface="Oswald"/>
          </a:endParaRPr>
        </a:p>
      </dgm:t>
    </dgm:pt>
    <dgm:pt modelId="{7D6ED1DB-EF7A-4D55-B707-DFDED768236D}" type="sibTrans" cxnId="{D93F0C13-0401-4891-9BFF-8D421DCA3EC2}">
      <dgm:prSet/>
      <dgm:spPr/>
      <dgm:t>
        <a:bodyPr/>
        <a:lstStyle/>
        <a:p>
          <a:endParaRPr lang="fr-FR" sz="2400" b="1">
            <a:solidFill>
              <a:schemeClr val="tx1"/>
            </a:solidFill>
            <a:latin typeface="Oswald"/>
          </a:endParaRPr>
        </a:p>
      </dgm:t>
    </dgm:pt>
    <dgm:pt modelId="{28FAD6A4-FD1F-4977-97DA-D9A76AB5333B}" type="pres">
      <dgm:prSet presAssocID="{ED4CB113-03CC-465C-8457-73D0E3901DE8}" presName="Name0" presStyleCnt="0">
        <dgm:presLayoutVars>
          <dgm:dir/>
          <dgm:animLvl val="lvl"/>
          <dgm:resizeHandles val="exact"/>
        </dgm:presLayoutVars>
      </dgm:prSet>
      <dgm:spPr/>
    </dgm:pt>
    <dgm:pt modelId="{1340999B-F7FB-4FB2-BA9C-8854ACED333C}" type="pres">
      <dgm:prSet presAssocID="{D6F355F9-F25F-47F3-8B33-B23039DEAE18}" presName="boxAndChildren" presStyleCnt="0"/>
      <dgm:spPr/>
    </dgm:pt>
    <dgm:pt modelId="{74379903-8417-4746-AA14-41CBB66F3582}" type="pres">
      <dgm:prSet presAssocID="{D6F355F9-F25F-47F3-8B33-B23039DEAE18}" presName="parentTextBox" presStyleLbl="node1" presStyleIdx="0" presStyleCnt="4" custLinFactNeighborX="-2862" custLinFactNeighborY="73700"/>
      <dgm:spPr/>
    </dgm:pt>
    <dgm:pt modelId="{D85F6806-BF94-4907-992E-7F7FCC76C0E8}" type="pres">
      <dgm:prSet presAssocID="{6740446E-D8EF-4B30-85E0-DEB26B07B311}" presName="sp" presStyleCnt="0"/>
      <dgm:spPr/>
    </dgm:pt>
    <dgm:pt modelId="{710BF934-0996-4F97-B189-5EF6E6361BCB}" type="pres">
      <dgm:prSet presAssocID="{5C864C84-AFD2-423E-AA6F-2D9453BBBC5B}" presName="arrowAndChildren" presStyleCnt="0"/>
      <dgm:spPr/>
    </dgm:pt>
    <dgm:pt modelId="{782104CA-463A-4115-B4C6-3F20FABD2255}" type="pres">
      <dgm:prSet presAssocID="{5C864C84-AFD2-423E-AA6F-2D9453BBBC5B}" presName="parentTextArrow" presStyleLbl="node1" presStyleIdx="1" presStyleCnt="4"/>
      <dgm:spPr/>
    </dgm:pt>
    <dgm:pt modelId="{73BF5A4C-B4B3-486A-8697-A47F6D1B3B33}" type="pres">
      <dgm:prSet presAssocID="{4B76C390-4F9F-4AC4-A130-DEC39F9C42EA}" presName="sp" presStyleCnt="0"/>
      <dgm:spPr/>
    </dgm:pt>
    <dgm:pt modelId="{1DA5698C-1216-40A0-A397-3EA6A9F1F434}" type="pres">
      <dgm:prSet presAssocID="{EEBD678E-E4A3-46E1-9335-DA21BB986E39}" presName="arrowAndChildren" presStyleCnt="0"/>
      <dgm:spPr/>
    </dgm:pt>
    <dgm:pt modelId="{FC177AA9-B748-49C4-ACB8-A0ABFC77AB57}" type="pres">
      <dgm:prSet presAssocID="{EEBD678E-E4A3-46E1-9335-DA21BB986E39}" presName="parentTextArrow" presStyleLbl="node1" presStyleIdx="2" presStyleCnt="4"/>
      <dgm:spPr/>
    </dgm:pt>
    <dgm:pt modelId="{B25C6A2E-709B-4584-A8AE-10D2F5D666D3}" type="pres">
      <dgm:prSet presAssocID="{1804BE2D-C817-4E51-8C92-9476CFB59A7B}" presName="sp" presStyleCnt="0"/>
      <dgm:spPr/>
    </dgm:pt>
    <dgm:pt modelId="{C89E5B3F-549D-48C4-8371-F31CB6A0EDE6}" type="pres">
      <dgm:prSet presAssocID="{C34DCDEA-1D86-4EB6-800D-6BCD4AFA212C}" presName="arrowAndChildren" presStyleCnt="0"/>
      <dgm:spPr/>
    </dgm:pt>
    <dgm:pt modelId="{98910981-8D11-4E45-B5F1-5363880A903B}" type="pres">
      <dgm:prSet presAssocID="{C34DCDEA-1D86-4EB6-800D-6BCD4AFA212C}" presName="parentTextArrow" presStyleLbl="node1" presStyleIdx="3" presStyleCnt="4"/>
      <dgm:spPr/>
    </dgm:pt>
  </dgm:ptLst>
  <dgm:cxnLst>
    <dgm:cxn modelId="{2AE9A406-E021-41A8-947E-49AF35712103}" type="presOf" srcId="{D6F355F9-F25F-47F3-8B33-B23039DEAE18}" destId="{74379903-8417-4746-AA14-41CBB66F3582}" srcOrd="0" destOrd="0" presId="urn:microsoft.com/office/officeart/2005/8/layout/process4"/>
    <dgm:cxn modelId="{D93F0C13-0401-4891-9BFF-8D421DCA3EC2}" srcId="{ED4CB113-03CC-465C-8457-73D0E3901DE8}" destId="{D6F355F9-F25F-47F3-8B33-B23039DEAE18}" srcOrd="3" destOrd="0" parTransId="{03B8ABAE-EB04-498A-8BF0-F428D2EF9FB5}" sibTransId="{7D6ED1DB-EF7A-4D55-B707-DFDED768236D}"/>
    <dgm:cxn modelId="{AB020D1A-99BE-456A-A44E-92CAE9F200DE}" type="presOf" srcId="{5C864C84-AFD2-423E-AA6F-2D9453BBBC5B}" destId="{782104CA-463A-4115-B4C6-3F20FABD2255}" srcOrd="0" destOrd="0" presId="urn:microsoft.com/office/officeart/2005/8/layout/process4"/>
    <dgm:cxn modelId="{99520AA5-056B-4601-85D5-05CB9276D1B0}" type="presOf" srcId="{EEBD678E-E4A3-46E1-9335-DA21BB986E39}" destId="{FC177AA9-B748-49C4-ACB8-A0ABFC77AB57}" srcOrd="0" destOrd="0" presId="urn:microsoft.com/office/officeart/2005/8/layout/process4"/>
    <dgm:cxn modelId="{21F465B1-3909-4362-9D8D-BDF563B16587}" type="presOf" srcId="{C34DCDEA-1D86-4EB6-800D-6BCD4AFA212C}" destId="{98910981-8D11-4E45-B5F1-5363880A903B}" srcOrd="0" destOrd="0" presId="urn:microsoft.com/office/officeart/2005/8/layout/process4"/>
    <dgm:cxn modelId="{186764C8-D27F-4970-A06C-EEC66EA08DDC}" srcId="{ED4CB113-03CC-465C-8457-73D0E3901DE8}" destId="{EEBD678E-E4A3-46E1-9335-DA21BB986E39}" srcOrd="1" destOrd="0" parTransId="{28B58E0D-BEEB-4580-B82C-30561AE4C92F}" sibTransId="{4B76C390-4F9F-4AC4-A130-DEC39F9C42EA}"/>
    <dgm:cxn modelId="{3DB70FDC-C558-453D-A1E6-4D022063016A}" type="presOf" srcId="{ED4CB113-03CC-465C-8457-73D0E3901DE8}" destId="{28FAD6A4-FD1F-4977-97DA-D9A76AB5333B}" srcOrd="0" destOrd="0" presId="urn:microsoft.com/office/officeart/2005/8/layout/process4"/>
    <dgm:cxn modelId="{6736C4E6-76A1-40F0-A103-C28355D158A9}" srcId="{ED4CB113-03CC-465C-8457-73D0E3901DE8}" destId="{5C864C84-AFD2-423E-AA6F-2D9453BBBC5B}" srcOrd="2" destOrd="0" parTransId="{39AD20FE-93EF-4EA2-8499-6DE651EED2BD}" sibTransId="{6740446E-D8EF-4B30-85E0-DEB26B07B311}"/>
    <dgm:cxn modelId="{29B87DE9-0A24-4E87-9594-FD878833FA71}" srcId="{ED4CB113-03CC-465C-8457-73D0E3901DE8}" destId="{C34DCDEA-1D86-4EB6-800D-6BCD4AFA212C}" srcOrd="0" destOrd="0" parTransId="{3B2522CE-8E99-41CD-AF6B-80A4D54D624D}" sibTransId="{1804BE2D-C817-4E51-8C92-9476CFB59A7B}"/>
    <dgm:cxn modelId="{E1E5CE51-4722-4806-91EF-F08251F248A7}" type="presParOf" srcId="{28FAD6A4-FD1F-4977-97DA-D9A76AB5333B}" destId="{1340999B-F7FB-4FB2-BA9C-8854ACED333C}" srcOrd="0" destOrd="0" presId="urn:microsoft.com/office/officeart/2005/8/layout/process4"/>
    <dgm:cxn modelId="{3187AB43-F8BA-47FB-A516-51C688C5D55B}" type="presParOf" srcId="{1340999B-F7FB-4FB2-BA9C-8854ACED333C}" destId="{74379903-8417-4746-AA14-41CBB66F3582}" srcOrd="0" destOrd="0" presId="urn:microsoft.com/office/officeart/2005/8/layout/process4"/>
    <dgm:cxn modelId="{3E66DD90-38BC-4752-AD83-46945A546B81}" type="presParOf" srcId="{28FAD6A4-FD1F-4977-97DA-D9A76AB5333B}" destId="{D85F6806-BF94-4907-992E-7F7FCC76C0E8}" srcOrd="1" destOrd="0" presId="urn:microsoft.com/office/officeart/2005/8/layout/process4"/>
    <dgm:cxn modelId="{1104ED27-276E-4FF6-9661-44260337D993}" type="presParOf" srcId="{28FAD6A4-FD1F-4977-97DA-D9A76AB5333B}" destId="{710BF934-0996-4F97-B189-5EF6E6361BCB}" srcOrd="2" destOrd="0" presId="urn:microsoft.com/office/officeart/2005/8/layout/process4"/>
    <dgm:cxn modelId="{BA408DF6-0CF2-4495-8B04-6E87EFC16787}" type="presParOf" srcId="{710BF934-0996-4F97-B189-5EF6E6361BCB}" destId="{782104CA-463A-4115-B4C6-3F20FABD2255}" srcOrd="0" destOrd="0" presId="urn:microsoft.com/office/officeart/2005/8/layout/process4"/>
    <dgm:cxn modelId="{440FBEF9-155D-4D1D-BF2C-EC23793DD038}" type="presParOf" srcId="{28FAD6A4-FD1F-4977-97DA-D9A76AB5333B}" destId="{73BF5A4C-B4B3-486A-8697-A47F6D1B3B33}" srcOrd="3" destOrd="0" presId="urn:microsoft.com/office/officeart/2005/8/layout/process4"/>
    <dgm:cxn modelId="{FA1ED4CA-89FA-4254-908A-E51B67466216}" type="presParOf" srcId="{28FAD6A4-FD1F-4977-97DA-D9A76AB5333B}" destId="{1DA5698C-1216-40A0-A397-3EA6A9F1F434}" srcOrd="4" destOrd="0" presId="urn:microsoft.com/office/officeart/2005/8/layout/process4"/>
    <dgm:cxn modelId="{FFF4FF72-5302-4A4C-B538-23F35976676F}" type="presParOf" srcId="{1DA5698C-1216-40A0-A397-3EA6A9F1F434}" destId="{FC177AA9-B748-49C4-ACB8-A0ABFC77AB57}" srcOrd="0" destOrd="0" presId="urn:microsoft.com/office/officeart/2005/8/layout/process4"/>
    <dgm:cxn modelId="{23AE3245-0610-44E4-8436-B5E39E020EBB}" type="presParOf" srcId="{28FAD6A4-FD1F-4977-97DA-D9A76AB5333B}" destId="{B25C6A2E-709B-4584-A8AE-10D2F5D666D3}" srcOrd="5" destOrd="0" presId="urn:microsoft.com/office/officeart/2005/8/layout/process4"/>
    <dgm:cxn modelId="{EDC26E55-E5BA-43EB-A77F-A55F7067846E}" type="presParOf" srcId="{28FAD6A4-FD1F-4977-97DA-D9A76AB5333B}" destId="{C89E5B3F-549D-48C4-8371-F31CB6A0EDE6}" srcOrd="6" destOrd="0" presId="urn:microsoft.com/office/officeart/2005/8/layout/process4"/>
    <dgm:cxn modelId="{AFBB67D8-EA60-4458-8A4D-E7680465DBDB}" type="presParOf" srcId="{C89E5B3F-549D-48C4-8371-F31CB6A0EDE6}" destId="{98910981-8D11-4E45-B5F1-5363880A903B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79903-8417-4746-AA14-41CBB66F3582}">
      <dsp:nvSpPr>
        <dsp:cNvPr id="0" name=""/>
        <dsp:cNvSpPr/>
      </dsp:nvSpPr>
      <dsp:spPr>
        <a:xfrm>
          <a:off x="0" y="3782316"/>
          <a:ext cx="4781087" cy="827135"/>
        </a:xfrm>
        <a:prstGeom prst="rect">
          <a:avLst/>
        </a:prstGeom>
        <a:gradFill rotWithShape="0">
          <a:gsLst>
            <a:gs pos="0">
              <a:srgbClr val="8BAB4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8BAB4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 err="1">
              <a:solidFill>
                <a:srgbClr val="000000"/>
              </a:solidFill>
              <a:latin typeface="Oswald"/>
              <a:ea typeface="+mn-ea"/>
              <a:cs typeface="Segoe UI Light" panose="020B0502040204020203" pitchFamily="34" charset="0"/>
            </a:rPr>
            <a:t>SPListItem</a:t>
          </a:r>
          <a:endParaRPr lang="fr-FR" sz="2400" b="1" kern="1200" dirty="0">
            <a:solidFill>
              <a:srgbClr val="000000"/>
            </a:solidFill>
            <a:latin typeface="Oswald"/>
            <a:ea typeface="+mn-ea"/>
            <a:cs typeface="Segoe UI Light" panose="020B0502040204020203" pitchFamily="34" charset="0"/>
          </a:endParaRPr>
        </a:p>
      </dsp:txBody>
      <dsp:txXfrm>
        <a:off x="0" y="3782316"/>
        <a:ext cx="4781087" cy="827135"/>
      </dsp:txXfrm>
    </dsp:sp>
    <dsp:sp modelId="{782104CA-463A-4115-B4C6-3F20FABD2255}">
      <dsp:nvSpPr>
        <dsp:cNvPr id="0" name=""/>
        <dsp:cNvSpPr/>
      </dsp:nvSpPr>
      <dsp:spPr>
        <a:xfrm rot="10800000">
          <a:off x="0" y="2521021"/>
          <a:ext cx="4781087" cy="1272134"/>
        </a:xfrm>
        <a:prstGeom prst="upArrowCallout">
          <a:avLst/>
        </a:prstGeom>
        <a:gradFill rotWithShape="0">
          <a:gsLst>
            <a:gs pos="0">
              <a:srgbClr val="8BAB42">
                <a:hueOff val="2213008"/>
                <a:satOff val="-1820"/>
                <a:lumOff val="2026"/>
                <a:alphaOff val="0"/>
                <a:tint val="100000"/>
                <a:shade val="100000"/>
                <a:satMod val="130000"/>
              </a:srgbClr>
            </a:gs>
            <a:gs pos="100000">
              <a:srgbClr val="8BAB42">
                <a:hueOff val="2213008"/>
                <a:satOff val="-1820"/>
                <a:lumOff val="2026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 err="1">
              <a:solidFill>
                <a:srgbClr val="000000"/>
              </a:solidFill>
              <a:latin typeface="Oswald"/>
              <a:ea typeface="+mn-ea"/>
              <a:cs typeface="Segoe UI Light" panose="020B0502040204020203" pitchFamily="34" charset="0"/>
            </a:rPr>
            <a:t>SPList</a:t>
          </a:r>
          <a:endParaRPr lang="fr-FR" sz="2400" b="1" kern="1200" dirty="0">
            <a:solidFill>
              <a:srgbClr val="000000"/>
            </a:solidFill>
            <a:latin typeface="Oswald"/>
            <a:ea typeface="+mn-ea"/>
            <a:cs typeface="Segoe UI Light" panose="020B0502040204020203" pitchFamily="34" charset="0"/>
          </a:endParaRPr>
        </a:p>
      </dsp:txBody>
      <dsp:txXfrm rot="10800000">
        <a:off x="0" y="2521021"/>
        <a:ext cx="4781087" cy="826595"/>
      </dsp:txXfrm>
    </dsp:sp>
    <dsp:sp modelId="{FC177AA9-B748-49C4-ACB8-A0ABFC77AB57}">
      <dsp:nvSpPr>
        <dsp:cNvPr id="0" name=""/>
        <dsp:cNvSpPr/>
      </dsp:nvSpPr>
      <dsp:spPr>
        <a:xfrm rot="10800000">
          <a:off x="0" y="1261294"/>
          <a:ext cx="4781087" cy="1272134"/>
        </a:xfrm>
        <a:prstGeom prst="upArrowCallout">
          <a:avLst/>
        </a:prstGeom>
        <a:gradFill rotWithShape="0">
          <a:gsLst>
            <a:gs pos="0">
              <a:srgbClr val="8BAB42">
                <a:hueOff val="4426017"/>
                <a:satOff val="-3641"/>
                <a:lumOff val="4052"/>
                <a:alphaOff val="0"/>
                <a:tint val="100000"/>
                <a:shade val="100000"/>
                <a:satMod val="130000"/>
              </a:srgbClr>
            </a:gs>
            <a:gs pos="100000">
              <a:srgbClr val="8BAB42">
                <a:hueOff val="4426017"/>
                <a:satOff val="-3641"/>
                <a:lumOff val="4052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 err="1">
              <a:solidFill>
                <a:srgbClr val="000000"/>
              </a:solidFill>
              <a:latin typeface="Oswald"/>
              <a:ea typeface="+mn-ea"/>
              <a:cs typeface="Segoe UI Light" panose="020B0502040204020203" pitchFamily="34" charset="0"/>
            </a:rPr>
            <a:t>SPWeb</a:t>
          </a:r>
          <a:endParaRPr lang="fr-FR" sz="2800" b="1" kern="1200" dirty="0">
            <a:solidFill>
              <a:srgbClr val="000000"/>
            </a:solidFill>
            <a:latin typeface="Oswald"/>
            <a:ea typeface="+mn-ea"/>
            <a:cs typeface="Segoe UI Light" panose="020B0502040204020203" pitchFamily="34" charset="0"/>
          </a:endParaRPr>
        </a:p>
      </dsp:txBody>
      <dsp:txXfrm rot="10800000">
        <a:off x="0" y="1261294"/>
        <a:ext cx="4781087" cy="826595"/>
      </dsp:txXfrm>
    </dsp:sp>
    <dsp:sp modelId="{98910981-8D11-4E45-B5F1-5363880A903B}">
      <dsp:nvSpPr>
        <dsp:cNvPr id="0" name=""/>
        <dsp:cNvSpPr/>
      </dsp:nvSpPr>
      <dsp:spPr>
        <a:xfrm rot="10800000">
          <a:off x="0" y="1567"/>
          <a:ext cx="4781087" cy="1272134"/>
        </a:xfrm>
        <a:prstGeom prst="upArrowCallout">
          <a:avLst/>
        </a:prstGeom>
        <a:gradFill rotWithShape="0">
          <a:gsLst>
            <a:gs pos="0">
              <a:srgbClr val="8BAB42">
                <a:hueOff val="6639025"/>
                <a:satOff val="-5461"/>
                <a:lumOff val="6078"/>
                <a:alphaOff val="0"/>
                <a:tint val="100000"/>
                <a:shade val="100000"/>
                <a:satMod val="130000"/>
              </a:srgbClr>
            </a:gs>
            <a:gs pos="100000">
              <a:srgbClr val="8BAB42">
                <a:hueOff val="6639025"/>
                <a:satOff val="-5461"/>
                <a:lumOff val="607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 err="1">
              <a:solidFill>
                <a:srgbClr val="000000"/>
              </a:solidFill>
              <a:latin typeface="Oswald"/>
              <a:ea typeface="+mn-ea"/>
              <a:cs typeface="Segoe UI Light" panose="020B0502040204020203" pitchFamily="34" charset="0"/>
            </a:rPr>
            <a:t>SPSite</a:t>
          </a:r>
          <a:endParaRPr lang="fr-FR" sz="2800" b="1" kern="1200" dirty="0">
            <a:solidFill>
              <a:srgbClr val="000000"/>
            </a:solidFill>
            <a:latin typeface="Oswald"/>
            <a:ea typeface="+mn-ea"/>
            <a:cs typeface="Segoe UI Light" panose="020B0502040204020203" pitchFamily="34" charset="0"/>
          </a:endParaRPr>
        </a:p>
      </dsp:txBody>
      <dsp:txXfrm rot="10800000">
        <a:off x="0" y="1567"/>
        <a:ext cx="4781087" cy="826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yriad Pro Cond" panose="020B0506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yriad Pro Cond" panose="020B0506030403020204" pitchFamily="34" charset="0"/>
              </a:defRPr>
            </a:lvl1pPr>
          </a:lstStyle>
          <a:p>
            <a:fld id="{644E217D-4242-4888-AD2A-6F80B4588A18}" type="datetimeFigureOut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yriad Pro Cond" panose="020B0506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yriad Pro Cond" panose="020B0506030403020204" pitchFamily="34" charset="0"/>
              </a:defRPr>
            </a:lvl1pPr>
          </a:lstStyle>
          <a:p>
            <a:fld id="{71AFC649-2855-45E2-B363-97627A04B8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5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yriad Pro Cond" panose="020B05060304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yriad Pro Cond" panose="020B05060304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yriad Pro Cond" panose="020B05060304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yriad Pro Cond" panose="020B05060304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yriad Pro Cond" panose="020B0506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Joelle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30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Joelle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8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Gilles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30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Gilles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12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Gilles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75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Gilles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94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Gilles</a:t>
            </a:r>
          </a:p>
          <a:p>
            <a:pPr marL="0" indent="0">
              <a:buNone/>
            </a:pPr>
            <a:r>
              <a:rPr lang="fr-FR" dirty="0"/>
              <a:t>Usage: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34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Joelle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39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Joelle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1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Joelle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34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Joelle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56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Gilles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38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Gilles</a:t>
            </a:r>
          </a:p>
          <a:p>
            <a:pPr marL="0" indent="0">
              <a:buNone/>
            </a:pPr>
            <a:r>
              <a:rPr lang="fr-FR" dirty="0"/>
              <a:t>Usage: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77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Gilles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77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Joelle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1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A54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71" y="2170684"/>
            <a:ext cx="11083721" cy="9790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  <a:latin typeface="Myriad Pro Cond" panose="020B0506030403020204" pitchFamily="34" charset="0"/>
              </a:defRPr>
            </a:lvl1pPr>
          </a:lstStyle>
          <a:p>
            <a:r>
              <a:rPr lang="en-US" dirty="0"/>
              <a:t>Click to edit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72" y="3384585"/>
            <a:ext cx="11083720" cy="1275299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Myriad Pro Cond" panose="020B0506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NAME, COMPANY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51" y="3744233"/>
            <a:ext cx="12225251" cy="31137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" y="141315"/>
            <a:ext cx="6757953" cy="15762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129" y="428756"/>
            <a:ext cx="1108785" cy="7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05098"/>
            <a:ext cx="3932237" cy="752302"/>
          </a:xfrm>
          <a:solidFill>
            <a:srgbClr val="A5416F"/>
          </a:solidFill>
          <a:ln>
            <a:noFill/>
          </a:ln>
        </p:spPr>
        <p:txBody>
          <a:bodyPr anchor="t">
            <a:normAutofit/>
          </a:bodyPr>
          <a:lstStyle>
            <a:lvl1pPr>
              <a:defRPr sz="2400" cap="all" baseline="0">
                <a:solidFill>
                  <a:schemeClr val="bg1"/>
                </a:solidFill>
                <a:latin typeface="Myriad Pro Cond" panose="020B0506030403020204" pitchFamily="34" charset="0"/>
                <a:cs typeface="Segoe WP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05097"/>
            <a:ext cx="6172200" cy="4555953"/>
          </a:xfrm>
        </p:spPr>
        <p:txBody>
          <a:bodyPr/>
          <a:lstStyle>
            <a:lvl1pPr>
              <a:defRPr sz="3200">
                <a:latin typeface="Myriad Pro Cond" panose="020B0506030403020204" pitchFamily="34" charset="0"/>
              </a:defRPr>
            </a:lvl1pPr>
            <a:lvl2pPr>
              <a:defRPr sz="2800">
                <a:latin typeface="Myriad Pro Cond" panose="020B0506030403020204" pitchFamily="34" charset="0"/>
              </a:defRPr>
            </a:lvl2pPr>
            <a:lvl3pPr>
              <a:defRPr sz="2400">
                <a:latin typeface="Myriad Pro Cond" panose="020B0506030403020204" pitchFamily="34" charset="0"/>
              </a:defRPr>
            </a:lvl3pPr>
            <a:lvl4pPr>
              <a:defRPr sz="2000">
                <a:latin typeface="Myriad Pro Cond" panose="020B0506030403020204" pitchFamily="34" charset="0"/>
              </a:defRPr>
            </a:lvl4pPr>
            <a:lvl5pPr>
              <a:defRPr sz="2000">
                <a:latin typeface="Myriad Pro Cond" panose="020B0506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>
                <a:latin typeface="Myriad Pro Cond" panose="020B0506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09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71600"/>
            <a:ext cx="3932237" cy="685800"/>
          </a:xfrm>
          <a:solidFill>
            <a:srgbClr val="A5416F"/>
          </a:solidFill>
          <a:ln>
            <a:noFill/>
          </a:ln>
        </p:spPr>
        <p:txBody>
          <a:bodyPr anchor="t">
            <a:normAutofit/>
          </a:bodyPr>
          <a:lstStyle>
            <a:lvl1pPr>
              <a:defRPr sz="2400" cap="all" baseline="0"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371599"/>
            <a:ext cx="6172200" cy="4489451"/>
          </a:xfrm>
        </p:spPr>
        <p:txBody>
          <a:bodyPr/>
          <a:lstStyle>
            <a:lvl1pPr marL="0" indent="0">
              <a:buNone/>
              <a:defRPr sz="3200">
                <a:latin typeface="Myriad Pro Cond" panose="020B0506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>
                <a:latin typeface="Myriad Pro Cond" panose="020B0506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302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029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74284" y="1446415"/>
            <a:ext cx="979516" cy="4730548"/>
          </a:xfrm>
          <a:solidFill>
            <a:srgbClr val="A5416F"/>
          </a:solidFill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1446415"/>
            <a:ext cx="9394767" cy="473054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623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249" y="4180381"/>
            <a:ext cx="10515600" cy="871247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" y="2238704"/>
            <a:ext cx="1623846" cy="16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9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" y="2238704"/>
            <a:ext cx="1623846" cy="162384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2601308" y="2316824"/>
            <a:ext cx="3650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chemeClr val="tx1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5725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2310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 Cond" panose="020B0506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9" y="437336"/>
            <a:ext cx="1623846" cy="162384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2647028" y="617056"/>
            <a:ext cx="3003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chemeClr val="bg1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9" y="3526765"/>
            <a:ext cx="1623846" cy="16238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692747" y="3641065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chemeClr val="bg1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6860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2994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 Cond" panose="020B0506030403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646551"/>
          </a:xfrm>
          <a:prstGeom prst="rect">
            <a:avLst/>
          </a:prstGeom>
          <a:solidFill>
            <a:srgbClr val="A5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yriad Pro Cond" panose="020B0506030403020204" pitchFamily="34" charset="0"/>
              </a:rPr>
              <a:t>SPONSORS</a:t>
            </a:r>
            <a:endParaRPr lang="en-US" b="1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2" name="Picture 2" descr="http://q7dwv4djoz25hpgm7apzs99y.wpengine.netdna-cdn.com/wp-content/uploads/2016/12/kwizcom_250.png"/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72" y="1053409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q7dwv4djoz25hpgm7apzs99y.wpengine.netdna-cdn.com/wp-content/uploads/2017/03/incospro_250.png"/>
          <p:cNvPicPr>
            <a:picLocks noChangeAspect="1" noChangeArrowheads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238" y="1029816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q7dwv4djoz25hpgm7apzs99y.wpengine.netdna-cdn.com/wp-content/uploads/2016/12/tecmasters_250.png"/>
          <p:cNvPicPr>
            <a:picLocks noChangeAspect="1" noChangeArrowheads="1"/>
          </p:cNvPicPr>
          <p:nvPr userDrawn="1"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06" y="2432256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q7dwv4djoz25hpgm7apzs99y.wpengine.netdna-cdn.com/wp-content/uploads/2016/12/lobosphere_250.png"/>
          <p:cNvPicPr>
            <a:picLocks noChangeAspect="1" noChangeArrowheads="1"/>
          </p:cNvPicPr>
          <p:nvPr userDrawn="1"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72" y="2432256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q7dwv4djoz25hpgm7apzs99y.wpengine.netdna-cdn.com/wp-content/uploads/2016/12/lightningtools_250.png"/>
          <p:cNvPicPr>
            <a:picLocks noChangeAspect="1" noChangeArrowheads="1"/>
          </p:cNvPicPr>
          <p:nvPr userDrawn="1"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20" y="2432256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://q7dwv4djoz25hpgm7apzs99y.wpengine.netdna-cdn.com/wp-content/uploads/2016/12/skybow_250.png"/>
          <p:cNvPicPr>
            <a:picLocks noChangeAspect="1" noChangeArrowheads="1"/>
          </p:cNvPicPr>
          <p:nvPr userDrawn="1"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999" y="2435149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q7dwv4djoz25hpgm7apzs99y.wpengine.netdna-cdn.com/wp-content/uploads/2017/03/logo-sponsor-spdockit.png"/>
          <p:cNvPicPr>
            <a:picLocks noChangeAspect="1" noChangeArrowheads="1"/>
          </p:cNvPicPr>
          <p:nvPr userDrawn="1"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7" y="3404534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sharegate_250_novi"/>
          <p:cNvPicPr>
            <a:picLocks noChangeAspect="1" noChangeArrowheads="1"/>
          </p:cNvPicPr>
          <p:nvPr userDrawn="1"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72" y="3362332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http://q7dwv4djoz25hpgm7apzs99y.wpengine.netdna-cdn.com/wp-content/uploads/2017/01/valo_250.png"/>
          <p:cNvPicPr>
            <a:picLocks noChangeAspect="1" noChangeArrowheads="1"/>
          </p:cNvPicPr>
          <p:nvPr userDrawn="1"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20" y="3404534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http://q7dwv4djoz25hpgm7apzs99y.wpengine.netdna-cdn.com/wp-content/uploads/2017/01/webcon_250.png"/>
          <p:cNvPicPr>
            <a:picLocks noChangeAspect="1" noChangeArrowheads="1"/>
          </p:cNvPicPr>
          <p:nvPr userDrawn="1"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999" y="3404534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 descr="http://q7dwv4djoz25hpgm7apzs99y.wpengine.netdna-cdn.com/wp-content/uploads/2016/04/microsoft.png"/>
          <p:cNvPicPr>
            <a:picLocks noChangeAspect="1" noChangeArrowheads="1"/>
          </p:cNvPicPr>
          <p:nvPr userDrawn="1"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06" y="4425233"/>
            <a:ext cx="23812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 descr="http://q7dwv4djoz25hpgm7apzs99y.wpengine.netdna-cdn.com/wp-content/uploads/2017/03/deroso_250.png"/>
          <p:cNvPicPr>
            <a:picLocks noChangeAspect="1" noChangeArrowheads="1"/>
          </p:cNvPicPr>
          <p:nvPr userDrawn="1"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72" y="4425233"/>
            <a:ext cx="23812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http://q7dwv4djoz25hpgm7apzs99y.wpengine.netdna-cdn.com/wp-content/uploads/2017/03/exclaimer.png"/>
          <p:cNvPicPr>
            <a:picLocks noChangeAspect="1" noChangeArrowheads="1"/>
          </p:cNvPicPr>
          <p:nvPr userDrawn="1"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238" y="4428425"/>
            <a:ext cx="23812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 descr="http://q7dwv4djoz25hpgm7apzs99y.wpengine.netdna-cdn.com/wp-content/uploads/2016/12/rencore_250.png"/>
          <p:cNvPicPr>
            <a:picLocks noChangeAspect="1" noChangeArrowheads="1"/>
          </p:cNvPicPr>
          <p:nvPr userDrawn="1"/>
        </p:nvPicPr>
        <p:blipFill>
          <a:blip r:embed="rId1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999" y="4381507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0" descr="http://q7dwv4djoz25hpgm7apzs99y.wpengine.netdna-cdn.com/wp-content/uploads/2016/02/k2_250_2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" y="5686612"/>
            <a:ext cx="23812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2" descr="http://q7dwv4djoz25hpgm7apzs99y.wpengine.netdna-cdn.com/wp-content/uploads/2016/12/nintex_250.png"/>
          <p:cNvPicPr>
            <a:picLocks noChangeAspect="1" noChangeArrowheads="1"/>
          </p:cNvPicPr>
          <p:nvPr userDrawn="1"/>
        </p:nvPicPr>
        <p:blipFill>
          <a:blip r:embed="rId1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72" y="5638861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4" descr="http://q7dwv4djoz25hpgm7apzs99y.wpengine.netdna-cdn.com/wp-content/uploads/2016/12/tygraph_250.png"/>
          <p:cNvPicPr>
            <a:picLocks noChangeAspect="1" noChangeArrowheads="1"/>
          </p:cNvPicPr>
          <p:nvPr userDrawn="1"/>
        </p:nvPicPr>
        <p:blipFill>
          <a:blip r:embed="rId1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20" y="5496112"/>
            <a:ext cx="2381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6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yriad Pro Cond" panose="020B0506030403020204" pitchFamily="34" charset="0"/>
              </a:defRPr>
            </a:lvl1pPr>
            <a:lvl2pPr>
              <a:defRPr>
                <a:latin typeface="Myriad Pro Cond" panose="020B0506030403020204" pitchFamily="34" charset="0"/>
              </a:defRPr>
            </a:lvl2pPr>
            <a:lvl3pPr>
              <a:defRPr>
                <a:latin typeface="Myriad Pro Cond" panose="020B0506030403020204" pitchFamily="34" charset="0"/>
              </a:defRPr>
            </a:lvl3pPr>
            <a:lvl4pPr>
              <a:defRPr>
                <a:latin typeface="Myriad Pro Cond" panose="020B0506030403020204" pitchFamily="34" charset="0"/>
              </a:defRPr>
            </a:lvl4pPr>
            <a:lvl5pPr>
              <a:defRPr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41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275943"/>
            <a:ext cx="10515600" cy="871247"/>
          </a:xfrm>
        </p:spPr>
        <p:txBody>
          <a:bodyPr/>
          <a:lstStyle>
            <a:lvl1pPr>
              <a:defRPr cap="all" baseline="0">
                <a:solidFill>
                  <a:srgbClr val="A5416F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789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74" y="5568324"/>
            <a:ext cx="1841679" cy="1289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 Cond" panose="020B0506030403020204" pitchFamily="34" charset="0"/>
            </a:endParaRPr>
          </a:p>
        </p:txBody>
      </p:sp>
      <p:sp>
        <p:nvSpPr>
          <p:cNvPr id="7" name="Rectangle 4"/>
          <p:cNvSpPr/>
          <p:nvPr userDrawn="1"/>
        </p:nvSpPr>
        <p:spPr bwMode="auto">
          <a:xfrm>
            <a:off x="747713" y="2068513"/>
            <a:ext cx="7950517" cy="3403600"/>
          </a:xfrm>
          <a:prstGeom prst="rect">
            <a:avLst/>
          </a:prstGeom>
          <a:solidFill>
            <a:srgbClr val="A5416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err="1">
              <a:solidFill>
                <a:srgbClr val="FED927"/>
              </a:solidFill>
              <a:latin typeface="Myriad Pro Cond" panose="020B0506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8932863" y="2068513"/>
            <a:ext cx="2508250" cy="3403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747713" y="4449315"/>
            <a:ext cx="7836217" cy="387798"/>
          </a:xfrm>
        </p:spPr>
        <p:txBody>
          <a:bodyPr anchor="b"/>
          <a:lstStyle>
            <a:lvl1pPr marL="0" indent="0" algn="r">
              <a:buNone/>
              <a:defRPr sz="2800" b="0" kern="0" spc="0" baseline="0"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  <a:lvl2pPr marL="304800" indent="0">
              <a:buNone/>
              <a:defRPr sz="3200">
                <a:solidFill>
                  <a:schemeClr val="bg1"/>
                </a:solidFill>
                <a:latin typeface="Segoe UI Light" pitchFamily="34" charset="0"/>
              </a:defRPr>
            </a:lvl2pPr>
            <a:lvl3pPr marL="600075" indent="0">
              <a:buNone/>
              <a:defRPr sz="2800">
                <a:solidFill>
                  <a:schemeClr val="bg1"/>
                </a:solidFill>
                <a:latin typeface="Segoe UI Light" pitchFamily="34" charset="0"/>
              </a:defRPr>
            </a:lvl3pPr>
            <a:lvl4pPr marL="854075" indent="0">
              <a:buNone/>
              <a:defRPr sz="2400">
                <a:solidFill>
                  <a:schemeClr val="bg1"/>
                </a:solidFill>
                <a:latin typeface="Segoe UI Light" pitchFamily="34" charset="0"/>
              </a:defRPr>
            </a:lvl4pPr>
            <a:lvl5pPr marL="1147762" indent="0">
              <a:buNone/>
              <a:defRPr sz="2400">
                <a:solidFill>
                  <a:schemeClr val="bg1"/>
                </a:solidFill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722971" y="5472113"/>
            <a:ext cx="1841679" cy="1289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 Cond" panose="020B0506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2282"/>
            <a:ext cx="5181600" cy="4824681"/>
          </a:xfrm>
        </p:spPr>
        <p:txBody>
          <a:bodyPr/>
          <a:lstStyle>
            <a:lvl1pPr>
              <a:defRPr sz="2800">
                <a:latin typeface="Myriad Pro Cond" panose="020B0506030403020204" pitchFamily="34" charset="0"/>
              </a:defRPr>
            </a:lvl1pPr>
            <a:lvl2pPr>
              <a:defRPr sz="2400">
                <a:latin typeface="Myriad Pro Cond" panose="020B0506030403020204" pitchFamily="34" charset="0"/>
              </a:defRPr>
            </a:lvl2pPr>
            <a:lvl3pPr>
              <a:defRPr sz="2000">
                <a:latin typeface="Myriad Pro Cond" panose="020B0506030403020204" pitchFamily="34" charset="0"/>
              </a:defRPr>
            </a:lvl3pPr>
            <a:lvl4pPr>
              <a:defRPr sz="1800">
                <a:latin typeface="Myriad Pro Cond" panose="020B0506030403020204" pitchFamily="34" charset="0"/>
              </a:defRPr>
            </a:lvl4pPr>
            <a:lvl5pPr>
              <a:defRPr sz="1800">
                <a:latin typeface="Myriad Pro Cond" panose="020B0506030403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2282"/>
            <a:ext cx="5181600" cy="48246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669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236372"/>
          </a:xfrm>
          <a:prstGeom prst="rect">
            <a:avLst/>
          </a:prstGeom>
          <a:solidFill>
            <a:srgbClr val="A5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yriad Pro Cond" panose="020B0506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7814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330706"/>
            <a:ext cx="5156200" cy="477744"/>
          </a:xfrm>
        </p:spPr>
        <p:txBody>
          <a:bodyPr anchor="b"/>
          <a:lstStyle>
            <a:lvl1pPr marL="0" indent="0">
              <a:buNone/>
              <a:defRPr sz="2400" b="0"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1919483"/>
            <a:ext cx="5156200" cy="4593860"/>
          </a:xfrm>
        </p:spPr>
        <p:txBody>
          <a:bodyPr/>
          <a:lstStyle>
            <a:lvl1pPr>
              <a:defRPr sz="2400">
                <a:latin typeface="Myriad Pro Cond" panose="020B0506030403020204" pitchFamily="34" charset="0"/>
              </a:defRPr>
            </a:lvl1pPr>
            <a:lvl2pPr>
              <a:defRPr sz="2000">
                <a:latin typeface="Myriad Pro Cond" panose="020B0506030403020204" pitchFamily="34" charset="0"/>
              </a:defRPr>
            </a:lvl2pPr>
            <a:lvl3pPr>
              <a:defRPr sz="1800">
                <a:latin typeface="Myriad Pro Cond" panose="020B0506030403020204" pitchFamily="34" charset="0"/>
              </a:defRPr>
            </a:lvl3pPr>
            <a:lvl4pPr>
              <a:defRPr sz="1600">
                <a:latin typeface="Myriad Pro Cond" panose="020B0506030403020204" pitchFamily="34" charset="0"/>
              </a:defRPr>
            </a:lvl4pPr>
            <a:lvl5pPr>
              <a:defRPr sz="1600">
                <a:latin typeface="Myriad Pro Cond" panose="020B0506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330706"/>
            <a:ext cx="5157787" cy="477744"/>
          </a:xfrm>
        </p:spPr>
        <p:txBody>
          <a:bodyPr anchor="b"/>
          <a:lstStyle>
            <a:lvl1pPr marL="0" indent="0">
              <a:buNone/>
              <a:defRPr sz="2400" b="0"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1919483"/>
            <a:ext cx="5157787" cy="4593860"/>
          </a:xfrm>
        </p:spPr>
        <p:txBody>
          <a:bodyPr/>
          <a:lstStyle>
            <a:lvl1pPr>
              <a:defRPr sz="2400">
                <a:latin typeface="Myriad Pro Cond" panose="020B0506030403020204" pitchFamily="34" charset="0"/>
              </a:defRPr>
            </a:lvl1pPr>
            <a:lvl2pPr>
              <a:defRPr sz="2000">
                <a:latin typeface="Myriad Pro Cond" panose="020B0506030403020204" pitchFamily="34" charset="0"/>
              </a:defRPr>
            </a:lvl2pPr>
            <a:lvl3pPr>
              <a:defRPr sz="1800">
                <a:latin typeface="Myriad Pro Cond" panose="020B0506030403020204" pitchFamily="34" charset="0"/>
              </a:defRPr>
            </a:lvl3pPr>
            <a:lvl4pPr>
              <a:defRPr sz="1600">
                <a:latin typeface="Myriad Pro Cond" panose="020B0506030403020204" pitchFamily="34" charset="0"/>
              </a:defRPr>
            </a:lvl4pPr>
            <a:lvl5pPr>
              <a:defRPr sz="1600">
                <a:latin typeface="Myriad Pro Cond" panose="020B0506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77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58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27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36372"/>
          </a:xfrm>
          <a:prstGeom prst="rect">
            <a:avLst/>
          </a:prstGeom>
          <a:solidFill>
            <a:srgbClr val="A5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6524"/>
            <a:ext cx="10515600" cy="520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8" y="583004"/>
            <a:ext cx="668343" cy="4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bg1"/>
          </a:solidFill>
          <a:latin typeface="Myriad Pro Cond" panose="020B0506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0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0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3.jpeg"/><Relationship Id="rId7" Type="http://schemas.openxmlformats.org/officeDocument/2006/relationships/image" Target="../media/image34.jpe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3.wdp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DevOps with PowerShell for Office 365 and SharePoint Online, real world scenarios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272" y="3721162"/>
            <a:ext cx="11083720" cy="1275299"/>
          </a:xfrm>
        </p:spPr>
        <p:txBody>
          <a:bodyPr>
            <a:normAutofit/>
          </a:bodyPr>
          <a:lstStyle/>
          <a:p>
            <a:r>
              <a:rPr lang="en-US" sz="3200" dirty="0"/>
              <a:t>Gilles </a:t>
            </a:r>
            <a:r>
              <a:rPr lang="en-US" sz="3200" dirty="0" err="1"/>
              <a:t>Pommier</a:t>
            </a:r>
            <a:r>
              <a:rPr lang="en-US" sz="3200" dirty="0"/>
              <a:t> &amp; Ruelle Joelle</a:t>
            </a:r>
          </a:p>
          <a:p>
            <a:r>
              <a:rPr lang="en-US" dirty="0"/>
              <a:t>Consultant, </a:t>
            </a:r>
            <a:r>
              <a:rPr lang="en-US" dirty="0" err="1"/>
              <a:t>Smartview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62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Recap</a:t>
            </a:r>
            <a:endParaRPr lang="fr-FR" dirty="0"/>
          </a:p>
        </p:txBody>
      </p:sp>
      <p:sp>
        <p:nvSpPr>
          <p:cNvPr id="4" name="Espace réservé du contenu 8"/>
          <p:cNvSpPr txBox="1">
            <a:spLocks/>
          </p:cNvSpPr>
          <p:nvPr/>
        </p:nvSpPr>
        <p:spPr>
          <a:xfrm>
            <a:off x="58968" y="1229633"/>
            <a:ext cx="9207979" cy="53827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Blip>
                <a:blip r:embed="rId4"/>
              </a:buBlip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An					  tenant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Blip>
                <a:blip r:embed="rId4"/>
              </a:buBlip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Administrator privileges on our				    tenant </a:t>
            </a:r>
          </a:p>
          <a:p>
            <a:pPr marL="900113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(or our					          farm)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Blip>
                <a:blip r:embed="rId4"/>
              </a:buBlip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Administrator privileges on			</a:t>
            </a:r>
            <a:r>
              <a:rPr lang="en-US" sz="3200" dirty="0">
                <a:solidFill>
                  <a:schemeClr val="tx1"/>
                </a:solidFill>
                <a:latin typeface="Myriad Pro Cond" panose="020B0506030403020204" charset="0"/>
                <a:cs typeface="Segoe UI Light" panose="020B0502040204020203" pitchFamily="34" charset="0"/>
              </a:rPr>
              <a:t>         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machine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Blip>
                <a:blip r:embed="rId4"/>
              </a:buBlip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Install					  modules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MS Online Services Sign-in Assistant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Azure Active Directory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SharePoint Online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Skype for Business Online</a:t>
            </a:r>
          </a:p>
          <a:p>
            <a:pPr marL="3657600" marR="0" lvl="8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</a:rPr>
              <a:t>						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yriad Pro Cond" panose="020B0506030403020204" charset="0"/>
              <a:cs typeface="Segoe UI Light" panose="020B0502040204020203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buFont typeface="Wingdings" panose="05000000000000000000" pitchFamily="2" charset="2"/>
              <a:buChar char="Ø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yriad Pro Cond" panose="020B0506030403020204" charset="0"/>
              <a:cs typeface="Segoe UI Light" panose="020B0502040204020203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buFont typeface="Wingdings" panose="05000000000000000000" pitchFamily="2" charset="2"/>
              <a:buChar char="Ø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yriad Pro Cond" panose="020B0506030403020204" charset="0"/>
              <a:cs typeface="Segoe UI Light" panose="020B0502040204020203" pitchFamily="34" charset="0"/>
            </a:endParaRP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07" y="1928521"/>
            <a:ext cx="1823049" cy="396916"/>
          </a:xfrm>
          <a:prstGeom prst="rect">
            <a:avLst/>
          </a:prstGeom>
        </p:spPr>
      </p:pic>
      <p:pic>
        <p:nvPicPr>
          <p:cNvPr id="6" name="Picture 2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33" y="2455322"/>
            <a:ext cx="2254370" cy="42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44" y="1326014"/>
            <a:ext cx="1823049" cy="396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65" y="2903314"/>
            <a:ext cx="2177472" cy="7109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22" y="3503375"/>
            <a:ext cx="2177472" cy="71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56" y="2455322"/>
            <a:ext cx="5818030" cy="46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4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boost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913" y="1326525"/>
            <a:ext cx="11460171" cy="59371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416F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rgbClr val="A5416F"/>
                </a:solidFill>
              </a:rPr>
              <a:t>https://github.com/DevScope/powerbi-powershell-modules</a:t>
            </a:r>
            <a:endParaRPr lang="fr-FR" sz="2400" b="1" dirty="0">
              <a:solidFill>
                <a:srgbClr val="A5416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748" y="2086348"/>
            <a:ext cx="4228337" cy="4699635"/>
          </a:xfrm>
          <a:prstGeom prst="rect">
            <a:avLst/>
          </a:prstGeom>
          <a:ln w="28575" cap="sq">
            <a:solidFill>
              <a:srgbClr val="A5416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14" y="2086349"/>
            <a:ext cx="6249813" cy="4699635"/>
          </a:xfrm>
          <a:prstGeom prst="rect">
            <a:avLst/>
          </a:prstGeom>
          <a:ln w="28575" cap="sq">
            <a:solidFill>
              <a:srgbClr val="A5416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94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A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96" y="1236372"/>
            <a:ext cx="7495504" cy="56216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5200885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1000"/>
              </a:spcBef>
              <a:buNone/>
              <a:defRPr/>
            </a:pPr>
            <a:r>
              <a:rPr lang="en-US" sz="4800" b="1" dirty="0">
                <a:solidFill>
                  <a:srgbClr val="A5416F"/>
                </a:solidFill>
                <a:latin typeface="Myriad Pro Cond" panose="020B0506030403020204" charset="0"/>
                <a:cs typeface="Segoe UI Light" panose="020B0502040204020203" pitchFamily="34" charset="0"/>
              </a:rPr>
              <a:t>PowerShell &amp; Power BI</a:t>
            </a:r>
            <a:endParaRPr lang="fr-FR" sz="4800" dirty="0">
              <a:latin typeface="Myriad Pro Cond" panose="020B0506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22271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Recap</a:t>
            </a:r>
            <a:endParaRPr lang="fr-FR" dirty="0"/>
          </a:p>
        </p:txBody>
      </p:sp>
      <p:sp>
        <p:nvSpPr>
          <p:cNvPr id="10" name="Espace réservé du contenu 8"/>
          <p:cNvSpPr txBox="1">
            <a:spLocks/>
          </p:cNvSpPr>
          <p:nvPr/>
        </p:nvSpPr>
        <p:spPr>
          <a:xfrm>
            <a:off x="0" y="1438245"/>
            <a:ext cx="10616664" cy="54197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Blip>
                <a:blip r:embed="rId4"/>
              </a:buBlip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An				 	  tenant 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Blip>
                <a:blip r:embed="rId4"/>
              </a:buBlip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Myriad Pro Cond" panose="020B0506030403020204" charset="0"/>
                <a:cs typeface="Segoe UI Light" panose="020B0502040204020203" pitchFamily="34" charset="0"/>
              </a:rPr>
              <a:t> Administrator privileges 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Blip>
                <a:blip r:embed="rId4"/>
              </a:buBlip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Myriad Pro Cond" panose="020B0506030403020204" charset="0"/>
                <a:cs typeface="Segoe UI Light" panose="020B0502040204020203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An Authentication Token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Blip>
                <a:blip r:embed="rId4"/>
              </a:buBlip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Myriad Pro Cond" panose="020B0506030403020204" charset="0"/>
                <a:cs typeface="Segoe UI Light" panose="020B0502040204020203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PowerBIPS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modules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Blip>
                <a:blip r:embed="rId4"/>
              </a:buBlip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Myriad Pro Cond" panose="020B0506030403020204" charset="0"/>
                <a:cs typeface="Segoe UI Light" panose="020B0502040204020203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Create					  script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Import modules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Create				     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DataSet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2A21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Add data in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buFont typeface="Wingdings" panose="05000000000000000000" pitchFamily="2" charset="2"/>
              <a:buChar char="Ø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yriad Pro Cond" panose="020B0506030403020204" charset="0"/>
              <a:cs typeface="Segoe UI Light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95" y="1524644"/>
            <a:ext cx="1823049" cy="396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93" y="2338128"/>
            <a:ext cx="2350884" cy="914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29" y="4013110"/>
            <a:ext cx="2177472" cy="7109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45" y="5233611"/>
            <a:ext cx="2330840" cy="97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94" y="5908429"/>
            <a:ext cx="2330840" cy="97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56" y="2455322"/>
            <a:ext cx="5818030" cy="46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Azure Automation </a:t>
            </a:r>
          </a:p>
        </p:txBody>
      </p:sp>
      <p:pic>
        <p:nvPicPr>
          <p:cNvPr id="1026" name="Picture 2" descr="C:\Users\jruelle\Google Drive\Evenements\Zagreb 2017\Images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1212" y="2449999"/>
            <a:ext cx="571658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unbooksContr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330" y="1493268"/>
            <a:ext cx="67437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dding a PowerShell script runbook to Azure Autom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3740889"/>
            <a:ext cx="5810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8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A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96" y="1236372"/>
            <a:ext cx="7495504" cy="56216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5200885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1000"/>
              </a:spcBef>
              <a:buNone/>
              <a:defRPr/>
            </a:pPr>
            <a:r>
              <a:rPr lang="en-US" sz="4800" b="1" dirty="0">
                <a:solidFill>
                  <a:srgbClr val="A5416F"/>
                </a:solidFill>
                <a:latin typeface="Myriad Pro Cond" panose="020B0506030403020204" charset="0"/>
                <a:cs typeface="Segoe UI Light" panose="020B0502040204020203" pitchFamily="34" charset="0"/>
              </a:rPr>
              <a:t>Azure automation &amp; PowerShell runbook</a:t>
            </a:r>
          </a:p>
        </p:txBody>
      </p:sp>
    </p:spTree>
    <p:extLst>
      <p:ext uri="{BB962C8B-B14F-4D97-AF65-F5344CB8AC3E}">
        <p14:creationId xmlns:p14="http://schemas.microsoft.com/office/powerpoint/2010/main" val="4042846196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Tame</a:t>
            </a:r>
            <a:r>
              <a:rPr lang="fr-FR" dirty="0"/>
              <a:t> SharePoint Online</a:t>
            </a:r>
          </a:p>
        </p:txBody>
      </p:sp>
      <p:sp>
        <p:nvSpPr>
          <p:cNvPr id="4" name="Rectangle: Diagonal Corners Rounded 3"/>
          <p:cNvSpPr/>
          <p:nvPr/>
        </p:nvSpPr>
        <p:spPr>
          <a:xfrm>
            <a:off x="1083076" y="1487337"/>
            <a:ext cx="2818422" cy="2329133"/>
          </a:xfrm>
          <a:prstGeom prst="round2DiagRect">
            <a:avLst/>
          </a:prstGeom>
          <a:solidFill>
            <a:srgbClr val="A5416F"/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81000"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With the SharePoint Online module.</a:t>
            </a:r>
          </a:p>
        </p:txBody>
      </p:sp>
      <p:sp>
        <p:nvSpPr>
          <p:cNvPr id="5" name="Rectangle: Diagonal Corners Rounded 4"/>
          <p:cNvSpPr/>
          <p:nvPr/>
        </p:nvSpPr>
        <p:spPr>
          <a:xfrm>
            <a:off x="1083076" y="4206385"/>
            <a:ext cx="2745653" cy="2329133"/>
          </a:xfrm>
          <a:prstGeom prst="round2DiagRect">
            <a:avLst/>
          </a:prstGeom>
          <a:solidFill>
            <a:srgbClr val="A5416F"/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81000"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With the SharePoint Client side  Object Model (CSOM).</a:t>
            </a:r>
          </a:p>
        </p:txBody>
      </p:sp>
      <p:sp>
        <p:nvSpPr>
          <p:cNvPr id="6" name="Rectangle: Diagonal Corners Rounded 5"/>
          <p:cNvSpPr/>
          <p:nvPr/>
        </p:nvSpPr>
        <p:spPr>
          <a:xfrm>
            <a:off x="4691113" y="2651903"/>
            <a:ext cx="2818800" cy="2329133"/>
          </a:xfrm>
          <a:prstGeom prst="round2DiagRect">
            <a:avLst/>
          </a:prstGeom>
          <a:solidFill>
            <a:srgbClr val="A5416F"/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81000"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With the </a:t>
            </a:r>
            <a:r>
              <a:rPr kumimoji="0" lang="en-US" sz="3200" i="0" u="none" strike="noStrike" kern="1200" cap="none" spc="0" normalizeH="0" baseline="0" noProof="0" dirty="0" err="1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OfficeDev</a:t>
            </a: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PnP PowerShell commands.</a:t>
            </a:r>
          </a:p>
        </p:txBody>
      </p:sp>
      <p:sp>
        <p:nvSpPr>
          <p:cNvPr id="7" name="Rectangle: Diagonal Corners Rounded 6"/>
          <p:cNvSpPr/>
          <p:nvPr/>
        </p:nvSpPr>
        <p:spPr>
          <a:xfrm>
            <a:off x="8299529" y="1487337"/>
            <a:ext cx="2818800" cy="2329133"/>
          </a:xfrm>
          <a:prstGeom prst="round2DiagRect">
            <a:avLst/>
          </a:prstGeom>
          <a:solidFill>
            <a:srgbClr val="A5416F"/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81000"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With the SharePoint REST APIs.</a:t>
            </a:r>
          </a:p>
        </p:txBody>
      </p:sp>
      <p:sp>
        <p:nvSpPr>
          <p:cNvPr id="8" name="Rectangle: Diagonal Corners Rounded 7"/>
          <p:cNvSpPr/>
          <p:nvPr/>
        </p:nvSpPr>
        <p:spPr>
          <a:xfrm>
            <a:off x="8299529" y="4206386"/>
            <a:ext cx="2818800" cy="2329133"/>
          </a:xfrm>
          <a:prstGeom prst="round2DiagRect">
            <a:avLst/>
          </a:prstGeom>
          <a:solidFill>
            <a:srgbClr val="A5416F"/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81000"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With the classical development solutions.</a:t>
            </a:r>
          </a:p>
        </p:txBody>
      </p:sp>
    </p:spTree>
    <p:extLst>
      <p:ext uri="{BB962C8B-B14F-4D97-AF65-F5344CB8AC3E}">
        <p14:creationId xmlns:p14="http://schemas.microsoft.com/office/powerpoint/2010/main" val="137704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and Trick: Organize your scripts</a:t>
            </a:r>
            <a:endParaRPr lang="fr-FR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06" y="2194728"/>
            <a:ext cx="5140023" cy="1701994"/>
          </a:xfrm>
          <a:prstGeom prst="rect">
            <a:avLst/>
          </a:prstGeom>
          <a:ln w="28575" cap="sq">
            <a:solidFill>
              <a:srgbClr val="A5416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792" y="2692342"/>
            <a:ext cx="5372956" cy="1398168"/>
          </a:xfrm>
          <a:prstGeom prst="rect">
            <a:avLst/>
          </a:prstGeom>
          <a:ln w="28575" cap="sq">
            <a:solidFill>
              <a:srgbClr val="A5416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328" y="4883212"/>
            <a:ext cx="7910394" cy="1833856"/>
          </a:xfrm>
          <a:prstGeom prst="rect">
            <a:avLst/>
          </a:prstGeom>
          <a:ln w="28575" cap="sq">
            <a:solidFill>
              <a:srgbClr val="A5416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8"/>
          <p:cNvSpPr txBox="1"/>
          <p:nvPr/>
        </p:nvSpPr>
        <p:spPr>
          <a:xfrm>
            <a:off x="188325" y="1545703"/>
            <a:ext cx="3884970" cy="606743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416F"/>
            </a:solidFill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53" normalizeH="0" baseline="0" noProof="0" dirty="0">
                <a:ln>
                  <a:noFill/>
                </a:ln>
                <a:solidFill>
                  <a:srgbClr val="A5416F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Project deployment Folder</a:t>
            </a:r>
            <a:endParaRPr kumimoji="0" lang="en-US" sz="2800" b="0" i="0" u="none" strike="noStrike" kern="0" cap="none" spc="-53" normalizeH="0" baseline="0" noProof="0" dirty="0">
              <a:ln>
                <a:noFill/>
              </a:ln>
              <a:solidFill>
                <a:srgbClr val="A5416F"/>
              </a:solidFill>
              <a:effectLst/>
              <a:uLnTx/>
              <a:uFillTx/>
              <a:latin typeface="Myriad Pro Cond" panose="020B0506030403020204" charset="0"/>
              <a:cs typeface="Segoe UI Light" panose="020B0502040204020203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219403" y="2037952"/>
            <a:ext cx="3418298" cy="611505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416F"/>
            </a:solidFill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53" normalizeH="0" baseline="0" noProof="0" dirty="0">
                <a:ln>
                  <a:noFill/>
                </a:ln>
                <a:solidFill>
                  <a:srgbClr val="A5416F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Application Files Folder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2107506" y="4203504"/>
            <a:ext cx="1885457" cy="635318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416F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0" cap="none" spc="-53" normalizeH="0" baseline="0" noProof="0" dirty="0" err="1">
                <a:ln>
                  <a:noFill/>
                </a:ln>
                <a:solidFill>
                  <a:srgbClr val="A5416F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Launcher</a:t>
            </a:r>
            <a:endParaRPr kumimoji="0" lang="en-US" sz="3200" b="0" i="0" u="none" strike="noStrike" kern="0" cap="none" spc="-53" normalizeH="0" baseline="0" noProof="0" dirty="0">
              <a:ln>
                <a:noFill/>
              </a:ln>
              <a:solidFill>
                <a:srgbClr val="A5416F"/>
              </a:solidFill>
              <a:effectLst/>
              <a:uLnTx/>
              <a:uFillTx/>
              <a:latin typeface="Myriad Pro Cond" panose="020B050603040302020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and Trick: Think SharePoint</a:t>
            </a:r>
            <a:endParaRPr lang="fr-FR" dirty="0"/>
          </a:p>
        </p:txBody>
      </p:sp>
      <p:graphicFrame>
        <p:nvGraphicFramePr>
          <p:cNvPr id="4" name="Diagramme 2"/>
          <p:cNvGraphicFramePr/>
          <p:nvPr>
            <p:extLst>
              <p:ext uri="{D42A27DB-BD31-4B8C-83A1-F6EECF244321}">
                <p14:modId xmlns:p14="http://schemas.microsoft.com/office/powerpoint/2010/main" val="651138727"/>
              </p:ext>
            </p:extLst>
          </p:nvPr>
        </p:nvGraphicFramePr>
        <p:xfrm>
          <a:off x="7311272" y="1486549"/>
          <a:ext cx="4781087" cy="4609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0" y="1236372"/>
            <a:ext cx="6969302" cy="5590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413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910981-8D11-4E45-B5F1-5363880A9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8910981-8D11-4E45-B5F1-5363880A90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177AA9-B748-49C4-ACB8-A0ABFC77AB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FC177AA9-B748-49C4-ACB8-A0ABFC77AB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2104CA-463A-4115-B4C6-3F20FABD2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782104CA-463A-4115-B4C6-3F20FABD2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379903-8417-4746-AA14-41CBB66F35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74379903-8417-4746-AA14-41CBB66F35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CmdLets</a:t>
            </a:r>
            <a:endParaRPr lang="fr-FR" dirty="0"/>
          </a:p>
        </p:txBody>
      </p:sp>
      <p:graphicFrame>
        <p:nvGraphicFramePr>
          <p:cNvPr id="4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700409"/>
              </p:ext>
            </p:extLst>
          </p:nvPr>
        </p:nvGraphicFramePr>
        <p:xfrm>
          <a:off x="257453" y="2258562"/>
          <a:ext cx="12192000" cy="3336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CEEDDC"/>
              </a:clrFrom>
              <a:clrTo>
                <a:srgbClr val="CEEDD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51230">
            <a:off x="2797230" y="153226"/>
            <a:ext cx="3947136" cy="754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El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368951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 further: SharePoint / Office 365 Dev PnP PowerShell </a:t>
            </a:r>
            <a:r>
              <a:rPr lang="en-US" dirty="0" err="1"/>
              <a:t>CmdLets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7" y="1303382"/>
            <a:ext cx="5569091" cy="5400000"/>
          </a:xfrm>
          <a:prstGeom prst="rect">
            <a:avLst/>
          </a:prstGeom>
          <a:ln w="28575">
            <a:solidFill>
              <a:srgbClr val="A5416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8" y="1303382"/>
            <a:ext cx="7018587" cy="5400000"/>
          </a:xfrm>
          <a:prstGeom prst="rect">
            <a:avLst/>
          </a:prstGeom>
          <a:ln w="28575">
            <a:solidFill>
              <a:srgbClr val="A5416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922" y="1303382"/>
            <a:ext cx="6687085" cy="5400000"/>
          </a:xfrm>
          <a:prstGeom prst="rect">
            <a:avLst/>
          </a:prstGeom>
          <a:ln w="28575">
            <a:solidFill>
              <a:srgbClr val="A5416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24" y="1303382"/>
            <a:ext cx="5965322" cy="5400000"/>
          </a:xfrm>
          <a:prstGeom prst="rect">
            <a:avLst/>
          </a:prstGeom>
          <a:ln w="28575">
            <a:solidFill>
              <a:srgbClr val="A5416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65" y="1303382"/>
            <a:ext cx="5266667" cy="5400000"/>
          </a:xfrm>
          <a:prstGeom prst="rect">
            <a:avLst/>
          </a:prstGeom>
          <a:ln w="28575">
            <a:solidFill>
              <a:srgbClr val="A5416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64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we find </a:t>
            </a:r>
            <a:r>
              <a:rPr lang="en-US" dirty="0" err="1"/>
              <a:t>OfficeDevPnp</a:t>
            </a:r>
            <a:r>
              <a:rPr lang="en-US" dirty="0"/>
              <a:t>?</a:t>
            </a:r>
            <a:endParaRPr lang="fr-FR" dirty="0"/>
          </a:p>
        </p:txBody>
      </p:sp>
      <p:pic>
        <p:nvPicPr>
          <p:cNvPr id="4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96" y="1283406"/>
            <a:ext cx="9791324" cy="5504901"/>
          </a:xfrm>
          <a:prstGeom prst="rect">
            <a:avLst/>
          </a:prstGeom>
          <a:ln w="28575">
            <a:solidFill>
              <a:srgbClr val="A5416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1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A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96" y="1236372"/>
            <a:ext cx="7495504" cy="56216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5200885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1000"/>
              </a:spcBef>
              <a:buNone/>
              <a:defRPr/>
            </a:pPr>
            <a:r>
              <a:rPr lang="en-US" sz="4800" b="1" dirty="0">
                <a:solidFill>
                  <a:srgbClr val="A5416F"/>
                </a:solidFill>
                <a:latin typeface="Myriad Pro Cond" panose="020B0506030403020204" charset="0"/>
                <a:cs typeface="Segoe UI Light" panose="020B0502040204020203" pitchFamily="34" charset="0"/>
              </a:rPr>
              <a:t>Automation in SharePoint</a:t>
            </a:r>
          </a:p>
        </p:txBody>
      </p:sp>
    </p:spTree>
    <p:extLst>
      <p:ext uri="{BB962C8B-B14F-4D97-AF65-F5344CB8AC3E}">
        <p14:creationId xmlns:p14="http://schemas.microsoft.com/office/powerpoint/2010/main" val="478595588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46" y="883329"/>
            <a:ext cx="5468644" cy="41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4009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 ?</a:t>
            </a:r>
          </a:p>
        </p:txBody>
      </p:sp>
      <p:sp>
        <p:nvSpPr>
          <p:cNvPr id="4" name="Rectangle 3"/>
          <p:cNvSpPr/>
          <p:nvPr/>
        </p:nvSpPr>
        <p:spPr>
          <a:xfrm>
            <a:off x="4732213" y="1888826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t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Myanmar Text" panose="020B0502040204020203" pitchFamily="34" charset="0"/>
              </a:rPr>
              <a:t>Paris</a:t>
            </a:r>
          </a:p>
        </p:txBody>
      </p:sp>
      <p:sp>
        <p:nvSpPr>
          <p:cNvPr id="5" name="Rectangle 4"/>
          <p:cNvSpPr/>
          <p:nvPr/>
        </p:nvSpPr>
        <p:spPr>
          <a:xfrm>
            <a:off x="7111523" y="1897293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t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Myanmar Text" panose="020B0502040204020203" pitchFamily="34" charset="0"/>
              </a:rPr>
              <a:t>SmartView.fr</a:t>
            </a:r>
          </a:p>
        </p:txBody>
      </p:sp>
      <p:sp>
        <p:nvSpPr>
          <p:cNvPr id="8" name="Rectangle 7"/>
          <p:cNvSpPr/>
          <p:nvPr/>
        </p:nvSpPr>
        <p:spPr>
          <a:xfrm>
            <a:off x="9490833" y="1888826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t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Myanmar Text" panose="020B0502040204020203" pitchFamily="34" charset="0"/>
              </a:rPr>
              <a:t>Office365 </a:t>
            </a:r>
          </a:p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Myanmar Text" panose="020B0502040204020203" pitchFamily="34" charset="0"/>
              </a:rPr>
              <a:t>MVP</a:t>
            </a:r>
          </a:p>
        </p:txBody>
      </p:sp>
      <p:sp>
        <p:nvSpPr>
          <p:cNvPr id="9" name="Rectangle 8"/>
          <p:cNvSpPr/>
          <p:nvPr/>
        </p:nvSpPr>
        <p:spPr>
          <a:xfrm>
            <a:off x="4732213" y="3960438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Myanmar Text" panose="020B0502040204020203" pitchFamily="34" charset="0"/>
              </a:rPr>
              <a:t>Community Member</a:t>
            </a:r>
            <a:endParaRPr lang="en-US" sz="2400" dirty="0">
              <a:ln w="0"/>
              <a:solidFill>
                <a:schemeClr val="bg1"/>
              </a:solidFill>
              <a:latin typeface="Myriad Pro Cond" panose="020B0506030403020204" charset="0"/>
              <a:cs typeface="Myanmar Tex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11523" y="3960438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ln w="0"/>
                <a:solidFill>
                  <a:schemeClr val="bg1"/>
                </a:solidFill>
                <a:latin typeface="Myriad Pro Cond" panose="020B0506030403020204" charset="0"/>
                <a:cs typeface="Myanmar Text" panose="020B0502040204020203" pitchFamily="34" charset="0"/>
              </a:rPr>
              <a:t>gilles.pommier</a:t>
            </a:r>
            <a:endParaRPr lang="en-US" sz="2400" dirty="0">
              <a:ln w="0"/>
              <a:solidFill>
                <a:schemeClr val="bg1"/>
              </a:solidFill>
              <a:latin typeface="Myriad Pro Cond" panose="020B0506030403020204" charset="0"/>
              <a:cs typeface="Myanmar Text" panose="020B0502040204020203" pitchFamily="34" charset="0"/>
            </a:endParaRPr>
          </a:p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Myanmar Text" panose="020B0502040204020203" pitchFamily="34" charset="0"/>
              </a:rPr>
              <a:t>@smartview.fr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90833" y="3960438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Myanmar Text" panose="020B0502040204020203" pitchFamily="34" charset="0"/>
              </a:rPr>
              <a:t>smartview.fr</a:t>
            </a:r>
            <a:endParaRPr lang="en-US" sz="2400" dirty="0">
              <a:ln w="0"/>
              <a:solidFill>
                <a:schemeClr val="bg1"/>
              </a:solidFill>
              <a:latin typeface="Myriad Pro Cond" panose="020B0506030403020204" charset="0"/>
              <a:cs typeface="Myanmar Text" panose="020B0502040204020203" pitchFamily="34" charset="0"/>
            </a:endParaRPr>
          </a:p>
        </p:txBody>
      </p:sp>
      <p:pic>
        <p:nvPicPr>
          <p:cNvPr id="12" name="Picture 10" descr="PimpTheClou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068" y="3960438"/>
            <a:ext cx="1486174" cy="1486174"/>
          </a:xfrm>
          <a:prstGeom prst="rect">
            <a:avLst/>
          </a:prstGeom>
          <a:solidFill>
            <a:srgbClr val="A5416F"/>
          </a:solidFill>
        </p:spPr>
      </p:pic>
      <p:pic>
        <p:nvPicPr>
          <p:cNvPr id="13" name="Picture 1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58" y="4193697"/>
            <a:ext cx="1593368" cy="884820"/>
          </a:xfrm>
          <a:prstGeom prst="rect">
            <a:avLst/>
          </a:prstGeom>
          <a:solidFill>
            <a:srgbClr val="A5416F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8" y="1908849"/>
            <a:ext cx="4103177" cy="4103177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58" y="2328855"/>
            <a:ext cx="1704285" cy="1467121"/>
          </a:xfrm>
          <a:prstGeom prst="rect">
            <a:avLst/>
          </a:prstGeom>
          <a:solidFill>
            <a:srgbClr val="A5416F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99" y="2492302"/>
            <a:ext cx="1689922" cy="873127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6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896" y="4157226"/>
            <a:ext cx="1211213" cy="847850"/>
          </a:xfrm>
          <a:prstGeom prst="rect">
            <a:avLst/>
          </a:prstGeom>
          <a:solidFill>
            <a:srgbClr val="A5416F"/>
          </a:solidFill>
          <a:extLst/>
        </p:spPr>
      </p:pic>
      <p:pic>
        <p:nvPicPr>
          <p:cNvPr id="18" name="Picture 6"/>
          <p:cNvPicPr>
            <a:picLocks noChangeAspect="1"/>
          </p:cNvPicPr>
          <p:nvPr/>
        </p:nvPicPr>
        <p:blipFill rotWithShape="1">
          <a:blip r:embed="rId8">
            <a:biLevel thresh="25000"/>
          </a:blip>
          <a:srcRect r="80557"/>
          <a:stretch/>
        </p:blipFill>
        <p:spPr>
          <a:xfrm>
            <a:off x="10095148" y="2760291"/>
            <a:ext cx="915369" cy="1035685"/>
          </a:xfrm>
          <a:prstGeom prst="rect">
            <a:avLst/>
          </a:prstGeom>
          <a:solidFill>
            <a:srgbClr val="A5416F"/>
          </a:solidFill>
        </p:spPr>
      </p:pic>
    </p:spTree>
    <p:extLst>
      <p:ext uri="{BB962C8B-B14F-4D97-AF65-F5344CB8AC3E}">
        <p14:creationId xmlns:p14="http://schemas.microsoft.com/office/powerpoint/2010/main" val="3966799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are </a:t>
            </a:r>
            <a:r>
              <a:rPr lang="fr-FR" dirty="0" err="1"/>
              <a:t>we</a:t>
            </a:r>
            <a:r>
              <a:rPr lang="fr-FR" dirty="0"/>
              <a:t> ?</a:t>
            </a:r>
          </a:p>
        </p:txBody>
      </p:sp>
      <p:sp>
        <p:nvSpPr>
          <p:cNvPr id="5" name="Rectangle 4"/>
          <p:cNvSpPr/>
          <p:nvPr/>
        </p:nvSpPr>
        <p:spPr>
          <a:xfrm>
            <a:off x="4898828" y="1889515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t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Segoe UI" panose="020B0502040204020203" pitchFamily="34" charset="0"/>
              </a:rPr>
              <a:t>Montpellier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7270936" y="1897983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t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Segoe UI" panose="020B0502040204020203" pitchFamily="34" charset="0"/>
              </a:rPr>
              <a:t>SmartView.fr</a:t>
            </a:r>
          </a:p>
        </p:txBody>
      </p:sp>
      <p:sp>
        <p:nvSpPr>
          <p:cNvPr id="7" name="Rectangle 6"/>
          <p:cNvSpPr/>
          <p:nvPr/>
        </p:nvSpPr>
        <p:spPr>
          <a:xfrm>
            <a:off x="9711958" y="1889515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t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dirty="0">
                <a:latin typeface="Myriad Pro Cond" panose="020B0506030403020204" charset="0"/>
              </a:rPr>
              <a:t>Office Dev </a:t>
            </a:r>
            <a:r>
              <a:rPr lang="en-US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Segoe UI" panose="020B0502040204020203" pitchFamily="34" charset="0"/>
              </a:rPr>
              <a:t>MVP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r="80557"/>
          <a:stretch/>
        </p:blipFill>
        <p:spPr>
          <a:xfrm>
            <a:off x="10308943" y="2415867"/>
            <a:ext cx="930027" cy="1052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98828" y="4093280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ln w="0"/>
                <a:solidFill>
                  <a:schemeClr val="bg1"/>
                </a:solidFill>
                <a:latin typeface="Myriad Pro Cond" panose="020B0506030403020204" charset="0"/>
                <a:cs typeface="Segoe UI" panose="020B0502040204020203" pitchFamily="34" charset="0"/>
              </a:rPr>
              <a:t>RuelleJoelle</a:t>
            </a:r>
            <a:endParaRPr lang="en-US" sz="2400" dirty="0">
              <a:ln w="0"/>
              <a:solidFill>
                <a:schemeClr val="bg1"/>
              </a:solidFill>
              <a:latin typeface="Myriad Pro Cond" panose="020B050603040302020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70936" y="4093280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ln w="0"/>
                <a:solidFill>
                  <a:schemeClr val="bg1"/>
                </a:solidFill>
                <a:latin typeface="Myriad Pro Cond" panose="020B0506030403020204" charset="0"/>
                <a:cs typeface="Segoe UI" panose="020B0502040204020203" pitchFamily="34" charset="0"/>
              </a:rPr>
              <a:t>Joelle.ruelle</a:t>
            </a:r>
            <a:endParaRPr lang="en-US" sz="2400" dirty="0">
              <a:ln w="0"/>
              <a:solidFill>
                <a:schemeClr val="bg1"/>
              </a:solidFill>
              <a:latin typeface="Myriad Pro Cond" panose="020B0506030403020204" charset="0"/>
              <a:cs typeface="Segoe UI" panose="020B0502040204020203" pitchFamily="34" charset="0"/>
            </a:endParaRPr>
          </a:p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Segoe UI" panose="020B0502040204020203" pitchFamily="34" charset="0"/>
              </a:rPr>
              <a:t>@smartview.fr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11958" y="4093280"/>
            <a:ext cx="2124000" cy="1980000"/>
          </a:xfrm>
          <a:prstGeom prst="rect">
            <a:avLst/>
          </a:prstGeom>
          <a:solidFill>
            <a:srgbClr val="A5416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400" dirty="0">
                <a:ln w="0"/>
                <a:solidFill>
                  <a:schemeClr val="bg1"/>
                </a:solidFill>
                <a:latin typeface="Myriad Pro Cond" panose="020B0506030403020204" charset="0"/>
                <a:cs typeface="Segoe UI" panose="020B0502040204020203" pitchFamily="34" charset="0"/>
              </a:rPr>
              <a:t>@</a:t>
            </a:r>
            <a:r>
              <a:rPr lang="nl-BE" sz="2400" dirty="0" err="1">
                <a:ln w="0"/>
                <a:solidFill>
                  <a:schemeClr val="bg1"/>
                </a:solidFill>
                <a:latin typeface="Myriad Pro Cond" panose="020B0506030403020204" charset="0"/>
                <a:cs typeface="Segoe UI" panose="020B0502040204020203" pitchFamily="34" charset="0"/>
              </a:rPr>
              <a:t>RuelleJoelle</a:t>
            </a:r>
            <a:endParaRPr lang="en-US" sz="2400" dirty="0">
              <a:ln w="0"/>
              <a:solidFill>
                <a:schemeClr val="bg1"/>
              </a:solidFill>
              <a:latin typeface="Myriad Pro Cond" panose="020B050603040302020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0" y="1897983"/>
            <a:ext cx="4176000" cy="4176000"/>
          </a:xfrm>
          <a:prstGeom prst="rect">
            <a:avLst/>
          </a:prstGeom>
          <a:ln w="28575">
            <a:solidFill>
              <a:srgbClr val="A5416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74" y="2492993"/>
            <a:ext cx="1732503" cy="88710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535" y="4291296"/>
            <a:ext cx="1230608" cy="86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fficher l'image d'origin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17" y="2373618"/>
            <a:ext cx="1477359" cy="142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fficher l'image d'origine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28A9E2"/>
              </a:clrFrom>
              <a:clrTo>
                <a:srgbClr val="28A9E2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316" y="4291296"/>
            <a:ext cx="1405283" cy="123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fficher l'image d'origine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52" y="4066556"/>
            <a:ext cx="1736830" cy="1736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8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7595" y="3969874"/>
            <a:ext cx="10515600" cy="871247"/>
          </a:xfrm>
        </p:spPr>
        <p:txBody>
          <a:bodyPr/>
          <a:lstStyle/>
          <a:p>
            <a:r>
              <a:rPr lang="fr-FR" dirty="0" err="1"/>
              <a:t>Today’s</a:t>
            </a:r>
            <a:r>
              <a:rPr lang="fr-FR" dirty="0"/>
              <a:t> Menu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925230" y="1489882"/>
            <a:ext cx="10515600" cy="5200650"/>
          </a:xfrm>
        </p:spPr>
        <p:txBody>
          <a:bodyPr>
            <a:noAutofit/>
          </a:bodyPr>
          <a:lstStyle/>
          <a:p>
            <a:pPr>
              <a:buClr>
                <a:srgbClr val="A5416F"/>
              </a:buClr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rgbClr val="96031F"/>
                </a:solidFill>
              </a:rPr>
              <a:t> </a:t>
            </a:r>
            <a:r>
              <a:rPr lang="fr-FR" sz="4800" b="1" dirty="0">
                <a:solidFill>
                  <a:schemeClr val="tx1"/>
                </a:solidFill>
              </a:rPr>
              <a:t>PowerShell &amp; Office 365:</a:t>
            </a:r>
          </a:p>
          <a:p>
            <a:pPr marL="457200" lvl="1" indent="0">
              <a:buClr>
                <a:srgbClr val="A5416F"/>
              </a:buClr>
              <a:buNone/>
            </a:pPr>
            <a:r>
              <a:rPr lang="fr-FR" sz="4800" b="1" dirty="0">
                <a:solidFill>
                  <a:schemeClr val="tx1"/>
                </a:solidFill>
              </a:rPr>
              <a:t>All </a:t>
            </a:r>
            <a:r>
              <a:rPr lang="fr-FR" sz="4800" b="1" dirty="0" err="1">
                <a:solidFill>
                  <a:schemeClr val="tx1"/>
                </a:solidFill>
              </a:rPr>
              <a:t>you</a:t>
            </a:r>
            <a:r>
              <a:rPr lang="fr-FR" sz="4800" b="1" dirty="0">
                <a:solidFill>
                  <a:schemeClr val="tx1"/>
                </a:solidFill>
              </a:rPr>
              <a:t> </a:t>
            </a:r>
            <a:r>
              <a:rPr lang="fr-FR" sz="4800" b="1" dirty="0" err="1">
                <a:solidFill>
                  <a:schemeClr val="tx1"/>
                </a:solidFill>
              </a:rPr>
              <a:t>need</a:t>
            </a:r>
            <a:r>
              <a:rPr lang="fr-FR" sz="4800" b="1" dirty="0">
                <a:solidFill>
                  <a:schemeClr val="tx1"/>
                </a:solidFill>
              </a:rPr>
              <a:t> to know </a:t>
            </a:r>
          </a:p>
          <a:p>
            <a:pPr>
              <a:buClr>
                <a:srgbClr val="A5416F"/>
              </a:buClr>
              <a:buFont typeface="Wingdings" panose="05000000000000000000" pitchFamily="2" charset="2"/>
              <a:buChar char="Ø"/>
            </a:pPr>
            <a:endParaRPr lang="fr-FR" sz="4800" b="1" dirty="0">
              <a:solidFill>
                <a:schemeClr val="tx1"/>
              </a:solidFill>
            </a:endParaRPr>
          </a:p>
          <a:p>
            <a:pPr>
              <a:buClr>
                <a:srgbClr val="A5416F"/>
              </a:buClr>
              <a:buFont typeface="Wingdings" panose="05000000000000000000" pitchFamily="2" charset="2"/>
              <a:buChar char="Ø"/>
            </a:pPr>
            <a:r>
              <a:rPr lang="fr-FR" sz="4800" b="1" dirty="0">
                <a:solidFill>
                  <a:srgbClr val="96031F"/>
                </a:solidFill>
              </a:rPr>
              <a:t> </a:t>
            </a:r>
            <a:r>
              <a:rPr lang="fr-FR" sz="4800" b="1" dirty="0">
                <a:solidFill>
                  <a:schemeClr val="tx1"/>
                </a:solidFill>
              </a:rPr>
              <a:t>PowerShell &amp; SharePoint </a:t>
            </a:r>
            <a:r>
              <a:rPr lang="fr-FR" sz="4800" b="1" dirty="0" err="1">
                <a:solidFill>
                  <a:schemeClr val="tx1"/>
                </a:solidFill>
              </a:rPr>
              <a:t>DevOps</a:t>
            </a:r>
            <a:endParaRPr lang="fr-FR" sz="4800" b="1" dirty="0">
              <a:solidFill>
                <a:schemeClr val="tx1"/>
              </a:solidFill>
            </a:endParaRPr>
          </a:p>
          <a:p>
            <a:pPr>
              <a:buClr>
                <a:srgbClr val="A5416F"/>
              </a:buClr>
              <a:buFont typeface="Wingdings" panose="05000000000000000000" pitchFamily="2" charset="2"/>
              <a:buChar char="Ø"/>
            </a:pPr>
            <a:endParaRPr lang="fr-FR" sz="4800" b="1" dirty="0">
              <a:solidFill>
                <a:schemeClr val="tx1"/>
              </a:solidFill>
            </a:endParaRPr>
          </a:p>
          <a:p>
            <a:pPr>
              <a:buClr>
                <a:srgbClr val="A5416F"/>
              </a:buClr>
              <a:buFont typeface="Wingdings" panose="05000000000000000000" pitchFamily="2" charset="2"/>
              <a:buChar char="Ø"/>
            </a:pPr>
            <a:r>
              <a:rPr lang="fr-FR" sz="4800" b="1" dirty="0">
                <a:solidFill>
                  <a:srgbClr val="96031F"/>
                </a:solidFill>
              </a:rPr>
              <a:t> </a:t>
            </a:r>
            <a:r>
              <a:rPr lang="fr-FR" sz="4800" b="1" dirty="0">
                <a:solidFill>
                  <a:schemeClr val="tx1"/>
                </a:solidFill>
              </a:rPr>
              <a:t>Démos and </a:t>
            </a:r>
            <a:r>
              <a:rPr lang="fr-FR" sz="4800" b="1" dirty="0" err="1">
                <a:solidFill>
                  <a:schemeClr val="tx1"/>
                </a:solidFill>
              </a:rPr>
              <a:t>again</a:t>
            </a:r>
            <a:r>
              <a:rPr lang="fr-FR" sz="4800" b="1" dirty="0">
                <a:solidFill>
                  <a:schemeClr val="tx1"/>
                </a:solidFill>
              </a:rPr>
              <a:t> démos !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32278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</a:t>
            </a:r>
            <a:r>
              <a:rPr lang="en-US" dirty="0" err="1"/>
              <a:t>Powershell</a:t>
            </a:r>
            <a:r>
              <a:rPr lang="en-US" dirty="0"/>
              <a:t> for Office 365</a:t>
            </a:r>
            <a:endParaRPr lang="fr-FR" dirty="0"/>
          </a:p>
        </p:txBody>
      </p:sp>
      <p:sp>
        <p:nvSpPr>
          <p:cNvPr id="4" name="Rectangle: Diagonal Corners Rounded 3"/>
          <p:cNvSpPr/>
          <p:nvPr/>
        </p:nvSpPr>
        <p:spPr>
          <a:xfrm>
            <a:off x="536408" y="4056803"/>
            <a:ext cx="3240000" cy="2520000"/>
          </a:xfrm>
          <a:prstGeom prst="round2DiagRect">
            <a:avLst/>
          </a:prstGeom>
          <a:solidFill>
            <a:srgbClr val="A5416F"/>
          </a:solidFill>
          <a:ln w="28575"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Provisioning</a:t>
            </a: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" name="Rectangle: Diagonal Corners Rounded 4"/>
          <p:cNvSpPr/>
          <p:nvPr/>
        </p:nvSpPr>
        <p:spPr>
          <a:xfrm>
            <a:off x="8516132" y="4056803"/>
            <a:ext cx="3240000" cy="2520000"/>
          </a:xfrm>
          <a:prstGeom prst="round2DiagRect">
            <a:avLst/>
          </a:prstGeom>
          <a:solidFill>
            <a:srgbClr val="A5416F"/>
          </a:solidFill>
          <a:ln w="28575"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Manage all server products.</a:t>
            </a:r>
          </a:p>
        </p:txBody>
      </p:sp>
      <p:sp>
        <p:nvSpPr>
          <p:cNvPr id="6" name="Rectangle: Diagonal Corners Rounded 5"/>
          <p:cNvSpPr/>
          <p:nvPr/>
        </p:nvSpPr>
        <p:spPr>
          <a:xfrm>
            <a:off x="536408" y="1374350"/>
            <a:ext cx="3240000" cy="2520000"/>
          </a:xfrm>
          <a:prstGeom prst="round2DiagRect">
            <a:avLst/>
          </a:prstGeom>
          <a:solidFill>
            <a:srgbClr val="A5416F"/>
          </a:solidFill>
          <a:ln w="28575"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Display additional </a:t>
            </a:r>
            <a:r>
              <a:rPr kumimoji="0" lang="en-US" sz="3200" i="0" u="none" strike="noStrike" kern="1200" cap="none" spc="0" normalizeH="0" baseline="0" noProof="0" dirty="0" err="1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informations</a:t>
            </a: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 not visible from the admin center.</a:t>
            </a:r>
          </a:p>
        </p:txBody>
      </p:sp>
      <p:sp>
        <p:nvSpPr>
          <p:cNvPr id="7" name="Rectangle: Diagonal Corners Rounded 6"/>
          <p:cNvSpPr/>
          <p:nvPr/>
        </p:nvSpPr>
        <p:spPr>
          <a:xfrm>
            <a:off x="4526270" y="1374350"/>
            <a:ext cx="3240000" cy="2520000"/>
          </a:xfrm>
          <a:prstGeom prst="round2DiagRect">
            <a:avLst/>
          </a:prstGeom>
          <a:solidFill>
            <a:srgbClr val="A5416F"/>
          </a:solidFill>
          <a:ln w="28575"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Access features that we can only configure using Office 365 </a:t>
            </a:r>
            <a:r>
              <a:rPr kumimoji="0" lang="en-US" sz="3200" i="0" u="none" strike="noStrike" kern="1200" cap="none" spc="0" normalizeH="0" baseline="0" noProof="0" dirty="0" err="1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Powershell</a:t>
            </a: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8" name="Rectangle: Diagonal Corners Rounded 7"/>
          <p:cNvSpPr/>
          <p:nvPr/>
        </p:nvSpPr>
        <p:spPr>
          <a:xfrm>
            <a:off x="8516132" y="1374350"/>
            <a:ext cx="3240000" cy="2520000"/>
          </a:xfrm>
          <a:prstGeom prst="round2DiagRect">
            <a:avLst/>
          </a:prstGeom>
          <a:solidFill>
            <a:srgbClr val="A5416F"/>
          </a:solidFill>
          <a:ln w="28575"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Make bulk operations and data migrations.</a:t>
            </a:r>
          </a:p>
        </p:txBody>
      </p:sp>
      <p:sp>
        <p:nvSpPr>
          <p:cNvPr id="9" name="Rectangle: Diagonal Corners Rounded 8"/>
          <p:cNvSpPr/>
          <p:nvPr/>
        </p:nvSpPr>
        <p:spPr>
          <a:xfrm>
            <a:off x="4526270" y="4056803"/>
            <a:ext cx="3240000" cy="2520000"/>
          </a:xfrm>
          <a:prstGeom prst="round2DiagRect">
            <a:avLst/>
          </a:prstGeom>
          <a:solidFill>
            <a:srgbClr val="A5416F"/>
          </a:solidFill>
          <a:ln w="28575"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Myriad Pro Cond" panose="020B0506030403020204" charset="0"/>
                <a:cs typeface="Segoe UI Light" panose="020B0502040204020203" pitchFamily="34" charset="0"/>
              </a:rPr>
              <a:t>Extract and save data easily.</a:t>
            </a:r>
          </a:p>
        </p:txBody>
      </p:sp>
    </p:spTree>
    <p:extLst>
      <p:ext uri="{BB962C8B-B14F-4D97-AF65-F5344CB8AC3E}">
        <p14:creationId xmlns:p14="http://schemas.microsoft.com/office/powerpoint/2010/main" val="131193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 a </a:t>
            </a:r>
            <a:r>
              <a:rPr lang="fr-FR" dirty="0" err="1"/>
              <a:t>beginning</a:t>
            </a:r>
            <a:endParaRPr lang="fr-FR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2973280" y="2734543"/>
            <a:ext cx="8380520" cy="747237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416F"/>
            </a:solidFill>
          </a:ln>
        </p:spPr>
        <p:txBody>
          <a:bodyPr>
            <a:normAutofit/>
          </a:bodyPr>
          <a:lstStyle/>
          <a:p>
            <a:pPr marL="228600" lvl="1" indent="0" algn="ctr">
              <a:buNone/>
            </a:pPr>
            <a:r>
              <a:rPr lang="en-US" sz="3600" b="1" dirty="0">
                <a:solidFill>
                  <a:srgbClr val="A5416F"/>
                </a:solidFill>
                <a:latin typeface="Myriad Pro Cond" panose="020B0506030403020204" charset="0"/>
              </a:rPr>
              <a:t>Set of samples, scenarios and guides…</a:t>
            </a:r>
            <a:endParaRPr lang="fr-FR" sz="3600" dirty="0">
              <a:solidFill>
                <a:srgbClr val="A5416F"/>
              </a:solidFill>
              <a:latin typeface="Myriad Pro Cond" panose="020B0506030403020204" charset="0"/>
            </a:endParaRPr>
          </a:p>
        </p:txBody>
      </p:sp>
      <p:sp>
        <p:nvSpPr>
          <p:cNvPr id="5" name="Hexagon 4"/>
          <p:cNvSpPr/>
          <p:nvPr/>
        </p:nvSpPr>
        <p:spPr>
          <a:xfrm>
            <a:off x="677950" y="1618886"/>
            <a:ext cx="6709961" cy="86534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416F"/>
            </a:solidFill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A5416F"/>
                </a:solidFill>
                <a:effectLst/>
                <a:uLnTx/>
                <a:uFillTx/>
                <a:latin typeface="Myriad Pro Cond" panose="020B0506030403020204" charset="0"/>
              </a:rPr>
              <a:t>http://powershell.office.com/</a:t>
            </a:r>
          </a:p>
        </p:txBody>
      </p:sp>
      <p:pic>
        <p:nvPicPr>
          <p:cNvPr id="6" name="Picture 7" descr="C:\Users\jruelle\Google Drive\Evenements\Rebuild 2017\Images\powershell off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50" y="3732092"/>
            <a:ext cx="10536537" cy="2601802"/>
          </a:xfrm>
          <a:prstGeom prst="rect">
            <a:avLst/>
          </a:prstGeom>
          <a:ln w="28575">
            <a:solidFill>
              <a:srgbClr val="A5416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03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Office 365 Services</a:t>
            </a:r>
          </a:p>
        </p:txBody>
      </p:sp>
      <p:pic>
        <p:nvPicPr>
          <p:cNvPr id="25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23" y="2998392"/>
            <a:ext cx="1246153" cy="900000"/>
          </a:xfrm>
          <a:prstGeom prst="rect">
            <a:avLst/>
          </a:prstGeom>
        </p:spPr>
      </p:pic>
      <p:pic>
        <p:nvPicPr>
          <p:cNvPr id="26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65" y="3076021"/>
            <a:ext cx="2149961" cy="744743"/>
          </a:xfrm>
          <a:prstGeom prst="rect">
            <a:avLst/>
          </a:prstGeom>
        </p:spPr>
      </p:pic>
      <p:pic>
        <p:nvPicPr>
          <p:cNvPr id="27" name="Image 9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24" y="1390033"/>
            <a:ext cx="2509198" cy="857823"/>
          </a:xfrm>
          <a:prstGeom prst="rect">
            <a:avLst/>
          </a:prstGeom>
        </p:spPr>
      </p:pic>
      <p:pic>
        <p:nvPicPr>
          <p:cNvPr id="28" name="Image 10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89" y="3180502"/>
            <a:ext cx="3679367" cy="946545"/>
          </a:xfrm>
          <a:prstGeom prst="rect">
            <a:avLst/>
          </a:prstGeom>
        </p:spPr>
      </p:pic>
      <p:pic>
        <p:nvPicPr>
          <p:cNvPr id="29" name="Image 11"/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56" y="4964834"/>
            <a:ext cx="2786932" cy="580541"/>
          </a:xfrm>
          <a:prstGeom prst="rect">
            <a:avLst/>
          </a:prstGeom>
        </p:spPr>
      </p:pic>
      <p:cxnSp>
        <p:nvCxnSpPr>
          <p:cNvPr id="30" name="Connecteur droit avec flèche 12"/>
          <p:cNvCxnSpPr/>
          <p:nvPr/>
        </p:nvCxnSpPr>
        <p:spPr>
          <a:xfrm>
            <a:off x="1317564" y="3456574"/>
            <a:ext cx="591270" cy="0"/>
          </a:xfrm>
          <a:prstGeom prst="straightConnector1">
            <a:avLst/>
          </a:prstGeom>
          <a:ln w="76200">
            <a:solidFill>
              <a:srgbClr val="0168B7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necteur droit avec flèche 9"/>
          <p:cNvCxnSpPr>
            <a:stCxn id="26" idx="3"/>
            <a:endCxn id="40" idx="1"/>
          </p:cNvCxnSpPr>
          <p:nvPr/>
        </p:nvCxnSpPr>
        <p:spPr>
          <a:xfrm>
            <a:off x="4183426" y="3448393"/>
            <a:ext cx="2186940" cy="1065423"/>
          </a:xfrm>
          <a:prstGeom prst="bentConnector3">
            <a:avLst>
              <a:gd name="adj1" fmla="val 39315"/>
            </a:avLst>
          </a:prstGeom>
          <a:ln w="76200">
            <a:solidFill>
              <a:srgbClr val="D52B1E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Connecteur droit avec flèche 10"/>
          <p:cNvCxnSpPr>
            <a:stCxn id="26" idx="0"/>
            <a:endCxn id="34" idx="1"/>
          </p:cNvCxnSpPr>
          <p:nvPr/>
        </p:nvCxnSpPr>
        <p:spPr>
          <a:xfrm rot="5400000" flipH="1" flipV="1">
            <a:off x="4416209" y="888232"/>
            <a:ext cx="880027" cy="3495553"/>
          </a:xfrm>
          <a:prstGeom prst="bentConnector2">
            <a:avLst/>
          </a:prstGeom>
          <a:ln w="76200">
            <a:solidFill>
              <a:srgbClr val="D52B1E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3" name="Groupe 15"/>
          <p:cNvGrpSpPr/>
          <p:nvPr/>
        </p:nvGrpSpPr>
        <p:grpSpPr>
          <a:xfrm>
            <a:off x="6603999" y="1288053"/>
            <a:ext cx="5421751" cy="1815882"/>
            <a:chOff x="6810620" y="699077"/>
            <a:chExt cx="8840948" cy="2421810"/>
          </a:xfrm>
        </p:grpSpPr>
        <p:sp>
          <p:nvSpPr>
            <p:cNvPr id="34" name="Rectangle 33"/>
            <p:cNvSpPr/>
            <p:nvPr/>
          </p:nvSpPr>
          <p:spPr>
            <a:xfrm>
              <a:off x="6810620" y="699077"/>
              <a:ext cx="8840948" cy="24218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450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$Session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9A9A9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=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New-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PSSession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-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ConfigurationName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A2BE2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Microsoft.Exchange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-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ConnectionUri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A2BE2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https://outlook.office365.com/powershell-liveid/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-Credential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450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$credential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-Authentication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A2BE2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Basic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-</a:t>
              </a:r>
              <a:r>
                <a:rPr kumimoji="0" lang="fr-F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AllowRedirection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Import-</a:t>
              </a:r>
              <a:r>
                <a:rPr kumimoji="0" lang="fr-F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PSSession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450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$Session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-</a:t>
              </a:r>
              <a:r>
                <a:rPr kumimoji="0" lang="fr-F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AllowClobber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</a:p>
          </p:txBody>
        </p:sp>
        <p:pic>
          <p:nvPicPr>
            <p:cNvPr id="35" name="Image 1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" t="20705" r="69800" b="19402"/>
            <a:stretch/>
          </p:blipFill>
          <p:spPr>
            <a:xfrm>
              <a:off x="14381536" y="828888"/>
              <a:ext cx="720187" cy="582068"/>
            </a:xfrm>
            <a:prstGeom prst="rect">
              <a:avLst/>
            </a:prstGeom>
          </p:spPr>
        </p:pic>
      </p:grpSp>
      <p:grpSp>
        <p:nvGrpSpPr>
          <p:cNvPr id="36" name="Groupe 18"/>
          <p:cNvGrpSpPr/>
          <p:nvPr/>
        </p:nvGrpSpPr>
        <p:grpSpPr>
          <a:xfrm>
            <a:off x="3706874" y="5618422"/>
            <a:ext cx="8192654" cy="800219"/>
            <a:chOff x="1026071" y="5425090"/>
            <a:chExt cx="10951022" cy="622931"/>
          </a:xfrm>
        </p:grpSpPr>
        <p:sp>
          <p:nvSpPr>
            <p:cNvPr id="37" name="Rectangle 36"/>
            <p:cNvSpPr/>
            <p:nvPr/>
          </p:nvSpPr>
          <p:spPr>
            <a:xfrm>
              <a:off x="1026071" y="5425090"/>
              <a:ext cx="10951022" cy="6229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Lucida Console" panose="020B060904050402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Import-Module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A2BE2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Microsoft.Online.Sharepoint.PowerShell</a:t>
              </a: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Lucida Console" panose="020B060904050402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Connect-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SPOService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-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Url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A2BE2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https://tenant-admin.sharepoint.com/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-Credential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45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Lucida Console" panose="020B0609040504020204" pitchFamily="49" charset="0"/>
                </a:rPr>
                <a:t>$c</a:t>
              </a: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</p:txBody>
        </p:sp>
        <p:pic>
          <p:nvPicPr>
            <p:cNvPr id="38" name="Image 2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322"/>
            <a:stretch/>
          </p:blipFill>
          <p:spPr>
            <a:xfrm>
              <a:off x="11172909" y="5475423"/>
              <a:ext cx="464994" cy="336291"/>
            </a:xfrm>
            <a:prstGeom prst="rect">
              <a:avLst/>
            </a:prstGeom>
          </p:spPr>
        </p:pic>
      </p:grpSp>
      <p:grpSp>
        <p:nvGrpSpPr>
          <p:cNvPr id="39" name="Groupe 21"/>
          <p:cNvGrpSpPr/>
          <p:nvPr/>
        </p:nvGrpSpPr>
        <p:grpSpPr>
          <a:xfrm>
            <a:off x="6370366" y="3929040"/>
            <a:ext cx="5576064" cy="1169551"/>
            <a:chOff x="8305117" y="3738689"/>
            <a:chExt cx="7436689" cy="1559807"/>
          </a:xfrm>
        </p:grpSpPr>
        <p:sp>
          <p:nvSpPr>
            <p:cNvPr id="40" name="Rectangle 39"/>
            <p:cNvSpPr/>
            <p:nvPr/>
          </p:nvSpPr>
          <p:spPr>
            <a:xfrm>
              <a:off x="8305117" y="3738689"/>
              <a:ext cx="7436689" cy="155980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Import-Module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A2BE2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LyncOnlineConnector</a:t>
              </a: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450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$session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A9A9A9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=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New-</a:t>
              </a:r>
              <a:r>
                <a:rPr kumimoji="0" lang="fr-F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CsOnlineSession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-</a:t>
              </a:r>
              <a:r>
                <a:rPr kumimoji="0" lang="fr-F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Credential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450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$</a:t>
              </a:r>
              <a:r>
                <a:rPr kumimoji="0" lang="fr-F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450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credential</a:t>
              </a: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Import-</a:t>
              </a:r>
              <a:r>
                <a:rPr kumimoji="0" lang="fr-F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PSSession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450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$session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-</a:t>
              </a:r>
              <a:r>
                <a:rPr kumimoji="0" lang="fr-F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AllowClobber</a:t>
              </a: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1" name="Image 23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8" t="18468" r="80064" b="16115"/>
            <a:stretch/>
          </p:blipFill>
          <p:spPr>
            <a:xfrm>
              <a:off x="14905241" y="3851813"/>
              <a:ext cx="528138" cy="577612"/>
            </a:xfrm>
            <a:prstGeom prst="rect">
              <a:avLst/>
            </a:prstGeom>
          </p:spPr>
        </p:pic>
      </p:grpSp>
      <p:cxnSp>
        <p:nvCxnSpPr>
          <p:cNvPr id="42" name="Connecteur droit avec flèche 24"/>
          <p:cNvCxnSpPr>
            <a:stCxn id="26" idx="2"/>
            <a:endCxn id="37" idx="1"/>
          </p:cNvCxnSpPr>
          <p:nvPr/>
        </p:nvCxnSpPr>
        <p:spPr>
          <a:xfrm rot="16200000" flipH="1">
            <a:off x="2308776" y="4620434"/>
            <a:ext cx="2197768" cy="598428"/>
          </a:xfrm>
          <a:prstGeom prst="bentConnector2">
            <a:avLst/>
          </a:prstGeom>
          <a:ln w="76200">
            <a:solidFill>
              <a:srgbClr val="D52B1E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3" name="Groupe 25"/>
          <p:cNvGrpSpPr/>
          <p:nvPr/>
        </p:nvGrpSpPr>
        <p:grpSpPr>
          <a:xfrm>
            <a:off x="1585819" y="3769278"/>
            <a:ext cx="3227893" cy="553741"/>
            <a:chOff x="2814816" y="4095302"/>
            <a:chExt cx="4304978" cy="738515"/>
          </a:xfrm>
        </p:grpSpPr>
        <p:sp>
          <p:nvSpPr>
            <p:cNvPr id="44" name="ZoneTexte 26"/>
            <p:cNvSpPr txBox="1"/>
            <p:nvPr/>
          </p:nvSpPr>
          <p:spPr>
            <a:xfrm>
              <a:off x="2814816" y="4095302"/>
              <a:ext cx="4304978" cy="73851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99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Module Azure Active Directory (</a:t>
              </a:r>
              <a:r>
                <a:rPr kumimoji="0" lang="fr-FR" sz="1499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MSOnline</a:t>
              </a:r>
              <a:r>
                <a:rPr kumimoji="0" lang="fr-FR" sz="1499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)</a:t>
              </a:r>
            </a:p>
          </p:txBody>
        </p:sp>
        <p:pic>
          <p:nvPicPr>
            <p:cNvPr id="45" name="Image 2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3" t="15677" r="74902" b="22281"/>
            <a:stretch/>
          </p:blipFill>
          <p:spPr>
            <a:xfrm>
              <a:off x="6804125" y="4124255"/>
              <a:ext cx="267788" cy="319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60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A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96" y="1236372"/>
            <a:ext cx="7495504" cy="5621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spcBef>
                <a:spcPts val="1000"/>
              </a:spcBef>
              <a:buNone/>
              <a:defRPr/>
            </a:pPr>
            <a:r>
              <a:rPr lang="en-US" sz="4800" b="1" dirty="0">
                <a:solidFill>
                  <a:srgbClr val="A5416F"/>
                </a:solidFill>
                <a:latin typeface="Myriad Pro Cond" panose="020B0506030403020204" charset="0"/>
                <a:cs typeface="Segoe UI Light" panose="020B0502040204020203" pitchFamily="34" charset="0"/>
              </a:rPr>
              <a:t>Create &amp; Assign Outlook Online Signature</a:t>
            </a:r>
          </a:p>
          <a:p>
            <a:endParaRPr lang="fr-FR" sz="4800" dirty="0">
              <a:latin typeface="Myriad Pro Cond" panose="020B0506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4613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A5416F"/>
      </a:dk2>
      <a:lt2>
        <a:srgbClr val="E3DED1"/>
      </a:lt2>
      <a:accent1>
        <a:srgbClr val="002060"/>
      </a:accent1>
      <a:accent2>
        <a:srgbClr val="7030A0"/>
      </a:accent2>
      <a:accent3>
        <a:srgbClr val="00B0F0"/>
      </a:accent3>
      <a:accent4>
        <a:srgbClr val="C00000"/>
      </a:accent4>
      <a:accent5>
        <a:srgbClr val="4AB5C4"/>
      </a:accent5>
      <a:accent6>
        <a:srgbClr val="0989B1"/>
      </a:accent6>
      <a:hlink>
        <a:srgbClr val="A5416F"/>
      </a:hlink>
      <a:folHlink>
        <a:srgbClr val="A5416F"/>
      </a:folHlink>
    </a:clrScheme>
    <a:fontScheme name="SPC Adriatics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065C044-BE7B-4512-9D97-6A395A1CFCD8}" vid="{29E35995-E9A6-4D1E-872F-4385F16D3F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95CD7536A8E8498FCB0766B4C7CFE0" ma:contentTypeVersion="0" ma:contentTypeDescription="Create a new document." ma:contentTypeScope="" ma:versionID="1fa164a97881ce0614174c0d3e38f4c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1a2573db68140b5c29dad95e765858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9C1350-0AD2-45F4-A8A3-BC8681E493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28BA909-8AC4-407F-BD68-3647074CC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E1F305-2536-48F0-8D7B-139764EEA500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</TotalTime>
  <Words>404</Words>
  <Application>Microsoft Office PowerPoint</Application>
  <PresentationFormat>Widescreen</PresentationFormat>
  <Paragraphs>136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Segoe UI</vt:lpstr>
      <vt:lpstr>Oswald</vt:lpstr>
      <vt:lpstr>Segoe UI Light</vt:lpstr>
      <vt:lpstr>Segoe UI Black</vt:lpstr>
      <vt:lpstr>Segoe UI Semilight</vt:lpstr>
      <vt:lpstr>Segoe UI Semibold</vt:lpstr>
      <vt:lpstr>Segoe WP Semibold</vt:lpstr>
      <vt:lpstr>Lucida Console</vt:lpstr>
      <vt:lpstr>Myriad Pro Cond</vt:lpstr>
      <vt:lpstr>Wingdings</vt:lpstr>
      <vt:lpstr>Segoe UI Symbol</vt:lpstr>
      <vt:lpstr>Arial</vt:lpstr>
      <vt:lpstr>Myanmar Text</vt:lpstr>
      <vt:lpstr>Office Theme</vt:lpstr>
      <vt:lpstr>DevOps with PowerShell for Office 365 and SharePoint Online, real world scenarios</vt:lpstr>
      <vt:lpstr>PowerPoint Presentation</vt:lpstr>
      <vt:lpstr>Who are we ?</vt:lpstr>
      <vt:lpstr>Who are we ?</vt:lpstr>
      <vt:lpstr>Today’s Menu</vt:lpstr>
      <vt:lpstr>The power of Powershell for Office 365</vt:lpstr>
      <vt:lpstr>As a beginning</vt:lpstr>
      <vt:lpstr>Office 365 Services</vt:lpstr>
      <vt:lpstr>DEMO</vt:lpstr>
      <vt:lpstr>Recap</vt:lpstr>
      <vt:lpstr>A little boost</vt:lpstr>
      <vt:lpstr>Demo</vt:lpstr>
      <vt:lpstr>Recap</vt:lpstr>
      <vt:lpstr>Azure Automation </vt:lpstr>
      <vt:lpstr>Demo</vt:lpstr>
      <vt:lpstr>Tame SharePoint Online</vt:lpstr>
      <vt:lpstr>Tip and Trick: Organize your scripts</vt:lpstr>
      <vt:lpstr>Tip and Trick: Think SharePoint</vt:lpstr>
      <vt:lpstr>The CmdLets</vt:lpstr>
      <vt:lpstr>Go further: SharePoint / Office 365 Dev PnP PowerShell CmdLets</vt:lpstr>
      <vt:lpstr>Where can we find OfficeDevPnp?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the session</dc:title>
  <dc:creator>Adis Jugo</dc:creator>
  <cp:lastModifiedBy>Joelle Ruelle</cp:lastModifiedBy>
  <cp:revision>135</cp:revision>
  <dcterms:created xsi:type="dcterms:W3CDTF">2016-05-03T08:20:08Z</dcterms:created>
  <dcterms:modified xsi:type="dcterms:W3CDTF">2017-05-31T12:37:02Z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0x010100EC95CD7536A8E8498FCB0766B4C7CFE0</vt:lpwstr>
  </property>
  <property fmtid="{D5CDD505-2E9C-101B-9397-08002B2CF9AE}" pid="3" name="IsMyDocuments">
    <vt:bool>true</vt:bool>
  </property>
</Properties>
</file>